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oleObject2.bin" ContentType="application/vnd.openxmlformats-officedocument.oleObject"/>
  <Override PartName="/ppt/embeddings/Microsoft_Equation7.bin" ContentType="application/vnd.openxmlformats-officedocument.oleObject"/>
  <Override PartName="/ppt/notesSlides/notesSlide1.xml" ContentType="application/vnd.openxmlformats-officedocument.presentationml.notesSlide+xml"/>
  <Override PartName="/ppt/embeddings/Microsoft_Equation8.bin" ContentType="application/vnd.openxmlformats-officedocument.oleObject"/>
  <Override PartName="/ppt/embeddings/Microsoft_Equation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61" r:id="rId3"/>
    <p:sldId id="287" r:id="rId4"/>
    <p:sldId id="258" r:id="rId5"/>
    <p:sldId id="288" r:id="rId6"/>
    <p:sldId id="263" r:id="rId7"/>
    <p:sldId id="265" r:id="rId8"/>
    <p:sldId id="264" r:id="rId9"/>
    <p:sldId id="266" r:id="rId10"/>
    <p:sldId id="286" r:id="rId11"/>
    <p:sldId id="283" r:id="rId12"/>
    <p:sldId id="260" r:id="rId13"/>
    <p:sldId id="259" r:id="rId14"/>
    <p:sldId id="289" r:id="rId15"/>
    <p:sldId id="269" r:id="rId16"/>
    <p:sldId id="270" r:id="rId17"/>
    <p:sldId id="268" r:id="rId18"/>
    <p:sldId id="282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6.wmf"/><Relationship Id="rId3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AE5D9-E75B-3945-9DF6-7FC5F49960B6}" type="datetimeFigureOut">
              <a:rPr lang="en-US" smtClean="0"/>
              <a:t>5/8/15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F367D-2417-7448-B725-EE2C256646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58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Floor is arbitrary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Never has more than initial energy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fld id="{F11FB38D-9019-994A-9FDB-C20AA6A4B9D9}" type="slidenum">
              <a:rPr lang="en-US" sz="1300">
                <a:solidFill>
                  <a:schemeClr val="tx1"/>
                </a:solidFill>
                <a:latin typeface="Times New Roman" charset="0"/>
              </a:rPr>
              <a:pPr/>
              <a:t>13</a:t>
            </a:fld>
            <a:endParaRPr lang="en-US" sz="1300">
              <a:solidFill>
                <a:schemeClr val="tx1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118"/>
            <a:ext cx="8229600" cy="52670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2789"/>
            <a:ext cx="8229600" cy="5390337"/>
          </a:xfr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0107" y="6567774"/>
            <a:ext cx="2975303" cy="1795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7B63C-481E-4446-B911-313A2CD338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6.bin"/><Relationship Id="rId4" Type="http://schemas.openxmlformats.org/officeDocument/2006/relationships/image" Target="../media/image1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3.emf"/><Relationship Id="rId5" Type="http://schemas.openxmlformats.org/officeDocument/2006/relationships/oleObject" Target="../embeddings/Microsoft_Equation7.bin"/><Relationship Id="rId6" Type="http://schemas.openxmlformats.org/officeDocument/2006/relationships/image" Target="../media/image1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image" Target="../media/image15.emf"/><Relationship Id="rId5" Type="http://schemas.openxmlformats.org/officeDocument/2006/relationships/oleObject" Target="../embeddings/Microsoft_Equation9.bin"/><Relationship Id="rId6" Type="http://schemas.openxmlformats.org/officeDocument/2006/relationships/image" Target="../media/image1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wmf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7.wmf"/><Relationship Id="rId5" Type="http://schemas.openxmlformats.org/officeDocument/2006/relationships/oleObject" Target="../embeddings/Microsoft_Equation4.bin"/><Relationship Id="rId6" Type="http://schemas.openxmlformats.org/officeDocument/2006/relationships/image" Target="../media/image6.wmf"/><Relationship Id="rId7" Type="http://schemas.openxmlformats.org/officeDocument/2006/relationships/oleObject" Target="../embeddings/Microsoft_Equation5.bin"/><Relationship Id="rId8" Type="http://schemas.openxmlformats.org/officeDocument/2006/relationships/image" Target="../media/image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Potential Energy </a:t>
            </a:r>
            <a:endParaRPr lang="en-US" sz="2000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pPr lvl="1" algn="l">
              <a:lnSpc>
                <a:spcPct val="8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Conservation of Energy</a:t>
            </a:r>
            <a:endParaRPr lang="en-US" sz="2000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/>
              <a:t>Lecture 10: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Total Mechanical Energy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Total Mechanical Energy (E) is defined as </a:t>
            </a:r>
            <a:endParaRPr lang="en-US" dirty="0" smtClean="0">
              <a:latin typeface="Calibri" charset="0"/>
              <a:cs typeface="Arial" charset="0"/>
            </a:endParaRPr>
          </a:p>
          <a:p>
            <a:r>
              <a:rPr lang="en-US" dirty="0" smtClean="0">
                <a:latin typeface="Calibri" charset="0"/>
                <a:cs typeface="Arial" charset="0"/>
              </a:rPr>
              <a:t>Kinetic </a:t>
            </a:r>
            <a:r>
              <a:rPr lang="en-US" dirty="0">
                <a:latin typeface="Calibri" charset="0"/>
                <a:cs typeface="Arial" charset="0"/>
              </a:rPr>
              <a:t>+ Potential Energy: 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2E389A75-4BA3-154D-B81D-C4963F82B2BA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10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aphicFrame>
        <p:nvGraphicFramePr>
          <p:cNvPr id="4506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945669"/>
              </p:ext>
            </p:extLst>
          </p:nvPr>
        </p:nvGraphicFramePr>
        <p:xfrm>
          <a:off x="988274" y="3681153"/>
          <a:ext cx="6781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Equation" r:id="rId3" imgW="660400" imgH="127000" progId="Equation.3">
                  <p:embed/>
                </p:oleObj>
              </mc:Choice>
              <mc:Fallback>
                <p:oleObj name="Equation" r:id="rId3" imgW="660400" imgH="127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8274" y="3681153"/>
                        <a:ext cx="67818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7083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Conservation of Energy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457200" y="88579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If there </a:t>
            </a:r>
            <a:r>
              <a:rPr lang="en-US" dirty="0" smtClean="0">
                <a:latin typeface="Calibri" charset="0"/>
                <a:cs typeface="Arial" charset="0"/>
              </a:rPr>
              <a:t>are only conservative forces acting (gravity/spring force) energy </a:t>
            </a:r>
            <a:r>
              <a:rPr lang="en-US" dirty="0">
                <a:latin typeface="Calibri" charset="0"/>
                <a:cs typeface="Arial" charset="0"/>
              </a:rPr>
              <a:t>is conserved.  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charset="0"/>
                <a:cs typeface="Arial" charset="0"/>
              </a:rPr>
              <a:t>This </a:t>
            </a:r>
            <a:r>
              <a:rPr lang="en-US" dirty="0">
                <a:latin typeface="Calibri" charset="0"/>
                <a:cs typeface="Arial" charset="0"/>
              </a:rPr>
              <a:t>means that the total energy at every point is the same: </a:t>
            </a: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ADEDC2EB-305F-964B-9ADB-55368F69A31F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11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aphicFrame>
        <p:nvGraphicFramePr>
          <p:cNvPr id="46084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498985"/>
              </p:ext>
            </p:extLst>
          </p:nvPr>
        </p:nvGraphicFramePr>
        <p:xfrm>
          <a:off x="2904556" y="4227511"/>
          <a:ext cx="4727575" cy="166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Equation" r:id="rId3" imgW="1181100" imgH="419100" progId="Equation.3">
                  <p:embed/>
                </p:oleObj>
              </mc:Choice>
              <mc:Fallback>
                <p:oleObj name="Equation" r:id="rId3" imgW="11811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4556" y="4227511"/>
                        <a:ext cx="4727575" cy="166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250768"/>
              </p:ext>
            </p:extLst>
          </p:nvPr>
        </p:nvGraphicFramePr>
        <p:xfrm>
          <a:off x="3352800" y="2418556"/>
          <a:ext cx="2105025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Equation" r:id="rId5" imgW="469900" imgH="127000" progId="Equation.3">
                  <p:embed/>
                </p:oleObj>
              </mc:Choice>
              <mc:Fallback>
                <p:oleObj name="Equation" r:id="rId5" imgW="469900" imgH="127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418556"/>
                        <a:ext cx="2105025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2544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Bowling Ball Demo</a:t>
            </a:r>
            <a:r>
              <a:rPr lang="en-US" dirty="0">
                <a:latin typeface="Trebuchet MS" charset="0"/>
                <a:cs typeface="Arial" charset="0"/>
              </a:rPr>
              <a:t>!</a:t>
            </a:r>
          </a:p>
        </p:txBody>
      </p:sp>
      <p:sp>
        <p:nvSpPr>
          <p:cNvPr id="48130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If you can’t do the demo, here is a video: 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http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://</a:t>
            </a:r>
            <a:r>
              <a:rPr lang="en-US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www.youtube.com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watch?v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=BVxEEn3w688</a:t>
            </a: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4813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EE7610C0-4A34-094F-B62A-4642D66F5C94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12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046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Bowling Ball Breakdown</a:t>
            </a:r>
          </a:p>
        </p:txBody>
      </p:sp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7DCB447D-4893-6A43-9866-721C773C4B8A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13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rot="10800000" flipV="1">
            <a:off x="2209800" y="1524000"/>
            <a:ext cx="2438400" cy="2209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Oval 6"/>
          <p:cNvSpPr/>
          <p:nvPr/>
        </p:nvSpPr>
        <p:spPr bwMode="auto">
          <a:xfrm>
            <a:off x="1676400" y="3657600"/>
            <a:ext cx="762000" cy="800100"/>
          </a:xfrm>
          <a:prstGeom prst="ellipse">
            <a:avLst/>
          </a:prstGeom>
          <a:solidFill>
            <a:srgbClr val="3333CC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A</a:t>
            </a:r>
          </a:p>
        </p:txBody>
      </p: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 rot="5400000">
            <a:off x="3198813" y="2971800"/>
            <a:ext cx="2897188" cy="15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648200" y="1524000"/>
            <a:ext cx="2438400" cy="2209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Oval 12"/>
          <p:cNvSpPr/>
          <p:nvPr/>
        </p:nvSpPr>
        <p:spPr bwMode="auto">
          <a:xfrm>
            <a:off x="6934200" y="3657600"/>
            <a:ext cx="838200" cy="779463"/>
          </a:xfrm>
          <a:prstGeom prst="ellipse">
            <a:avLst/>
          </a:prstGeom>
          <a:solidFill>
            <a:srgbClr val="3333CC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0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</a:t>
            </a:r>
          </a:p>
        </p:txBody>
      </p:sp>
      <p:cxnSp>
        <p:nvCxnSpPr>
          <p:cNvPr id="49160" name="Straight Connector 14"/>
          <p:cNvCxnSpPr>
            <a:cxnSpLocks noChangeShapeType="1"/>
          </p:cNvCxnSpPr>
          <p:nvPr/>
        </p:nvCxnSpPr>
        <p:spPr bwMode="auto">
          <a:xfrm>
            <a:off x="838200" y="4038600"/>
            <a:ext cx="8077200" cy="1588"/>
          </a:xfrm>
          <a:prstGeom prst="line">
            <a:avLst/>
          </a:prstGeom>
          <a:noFill/>
          <a:ln w="6350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1" name="Straight Connector 15"/>
          <p:cNvCxnSpPr>
            <a:cxnSpLocks noChangeShapeType="1"/>
            <a:stCxn id="19" idx="3"/>
          </p:cNvCxnSpPr>
          <p:nvPr/>
        </p:nvCxnSpPr>
        <p:spPr bwMode="auto">
          <a:xfrm>
            <a:off x="990600" y="4772025"/>
            <a:ext cx="7924800" cy="30163"/>
          </a:xfrm>
          <a:prstGeom prst="line">
            <a:avLst/>
          </a:prstGeom>
          <a:noFill/>
          <a:ln w="6350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Oval 16"/>
          <p:cNvSpPr/>
          <p:nvPr/>
        </p:nvSpPr>
        <p:spPr bwMode="auto">
          <a:xfrm>
            <a:off x="4114800" y="4343400"/>
            <a:ext cx="838200" cy="762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962400" y="4267200"/>
            <a:ext cx="838200" cy="7620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67200" y="4419600"/>
            <a:ext cx="838200" cy="822325"/>
          </a:xfrm>
          <a:prstGeom prst="ellipse">
            <a:avLst/>
          </a:prstGeom>
          <a:solidFill>
            <a:srgbClr val="3333CC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" y="4572000"/>
            <a:ext cx="762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 = 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1000" y="3810000"/>
            <a:ext cx="3270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h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47800" y="5105400"/>
            <a:ext cx="1371600" cy="7080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U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mgh</a:t>
            </a:r>
          </a:p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29400" y="5105400"/>
            <a:ext cx="1371600" cy="7080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U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mgh</a:t>
            </a:r>
          </a:p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62400" y="5410200"/>
            <a:ext cx="1600200" cy="7080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U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0</a:t>
            </a:r>
          </a:p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½ mv</a:t>
            </a:r>
            <a:r>
              <a:rPr lang="en-US" baseline="30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endParaRPr lang="en-US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00200" y="685800"/>
            <a:ext cx="662940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		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 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 	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		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E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       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=              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24000" y="1066800"/>
            <a:ext cx="662940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mgh</a:t>
            </a:r>
            <a:r>
              <a:rPr lang="en-US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  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  =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½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mv</a:t>
            </a:r>
            <a:r>
              <a:rPr lang="en-US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       =              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mgh</a:t>
            </a:r>
            <a:r>
              <a:rPr lang="en-US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94071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7" grpId="0" animBg="1"/>
      <p:bldP spid="18" grpId="0" animBg="1"/>
      <p:bldP spid="10" grpId="0" animBg="1"/>
      <p:bldP spid="21" grpId="0"/>
      <p:bldP spid="22" grpId="0"/>
      <p:bldP spid="23" grpId="0"/>
      <p:bldP spid="25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When Energy Isn</a:t>
            </a:r>
            <a:r>
              <a:rPr lang="ja-JP" altLang="en-US">
                <a:latin typeface="Trebuchet MS" charset="0"/>
                <a:cs typeface="Arial" charset="0"/>
              </a:rPr>
              <a:t>’</a:t>
            </a:r>
            <a:r>
              <a:rPr lang="en-US" altLang="ja-JP">
                <a:latin typeface="Trebuchet MS" charset="0"/>
                <a:cs typeface="Arial" charset="0"/>
              </a:rPr>
              <a:t>t Conserved</a:t>
            </a:r>
            <a:endParaRPr lang="en-US">
              <a:latin typeface="Trebuchet MS" charset="0"/>
              <a:cs typeface="Arial" charset="0"/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When a force </a:t>
            </a:r>
            <a:r>
              <a:rPr lang="en-US" dirty="0" smtClean="0">
                <a:latin typeface="Calibri" charset="0"/>
                <a:cs typeface="Arial" charset="0"/>
              </a:rPr>
              <a:t>non-conservative force (such as friction) does work </a:t>
            </a:r>
            <a:r>
              <a:rPr lang="en-US" dirty="0">
                <a:latin typeface="Calibri" charset="0"/>
                <a:cs typeface="Arial" charset="0"/>
              </a:rPr>
              <a:t>on a system, it changes the total mechanical energy of the system.  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Calibri" charset="0"/>
                <a:cs typeface="Arial" charset="0"/>
              </a:rPr>
              <a:t>Work:  adds or subtracts energy from a system.  Need to add it to the energy equation:</a:t>
            </a:r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A1D5F458-D65C-9C48-96EE-35BE1185D9A5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14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aphicFrame>
        <p:nvGraphicFramePr>
          <p:cNvPr id="104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822271"/>
              </p:ext>
            </p:extLst>
          </p:nvPr>
        </p:nvGraphicFramePr>
        <p:xfrm>
          <a:off x="2998788" y="2762273"/>
          <a:ext cx="2049462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Equation" r:id="rId3" imgW="457200" imgH="127000" progId="Equation.3">
                  <p:embed/>
                </p:oleObj>
              </mc:Choice>
              <mc:Fallback>
                <p:oleObj name="Equation" r:id="rId3" imgW="457200" imgH="127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8788" y="2762273"/>
                        <a:ext cx="2049462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505821"/>
              </p:ext>
            </p:extLst>
          </p:nvPr>
        </p:nvGraphicFramePr>
        <p:xfrm>
          <a:off x="1787990" y="5001235"/>
          <a:ext cx="5554240" cy="899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6" name="Equation" r:id="rId5" imgW="1333500" imgH="215900" progId="Equation.3">
                  <p:embed/>
                </p:oleObj>
              </mc:Choice>
              <mc:Fallback>
                <p:oleObj name="Equation" r:id="rId5" imgW="1333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87990" y="5001235"/>
                        <a:ext cx="5554240" cy="899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6619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917" y="2632125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A box of mass m sliding with an initial speed of </a:t>
            </a:r>
            <a:r>
              <a:rPr lang="en-US" sz="2400" dirty="0" smtClean="0"/>
              <a:t>v on </a:t>
            </a:r>
            <a:r>
              <a:rPr lang="en-US" sz="2400" dirty="0"/>
              <a:t>a rough horizontal surface runs into a fixed spring of elastic constant k, compressing it a distance </a:t>
            </a:r>
            <a:r>
              <a:rPr lang="en-US" sz="2400" dirty="0" smtClean="0"/>
              <a:t>x </a:t>
            </a:r>
            <a:r>
              <a:rPr lang="en-US" sz="2400" dirty="0"/>
              <a:t>from its relaxed position while momentarily coming to rest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½ m v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+ ½ k 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+ </a:t>
            </a:r>
            <a:r>
              <a:rPr lang="en-US" sz="2400" dirty="0" err="1" smtClean="0"/>
              <a:t>W</a:t>
            </a:r>
            <a:r>
              <a:rPr lang="en-US" sz="2400" baseline="-25000" dirty="0" err="1" smtClean="0"/>
              <a:t>friction</a:t>
            </a:r>
            <a:r>
              <a:rPr lang="en-US" sz="2400" dirty="0" smtClean="0"/>
              <a:t> 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0</a:t>
            </a:r>
          </a:p>
          <a:p>
            <a:pPr lvl="1"/>
            <a:r>
              <a:rPr lang="en-US" sz="2400" dirty="0"/>
              <a:t>½ m v</a:t>
            </a:r>
            <a:r>
              <a:rPr lang="en-US" sz="2400" baseline="30000" dirty="0"/>
              <a:t>2 </a:t>
            </a:r>
            <a:r>
              <a:rPr lang="en-US" sz="2400" dirty="0" smtClean="0"/>
              <a:t>+ </a:t>
            </a:r>
            <a:r>
              <a:rPr lang="en-US" sz="2400" dirty="0" err="1"/>
              <a:t>W</a:t>
            </a:r>
            <a:r>
              <a:rPr lang="en-US" sz="2400" baseline="-25000" dirty="0" err="1"/>
              <a:t>friction</a:t>
            </a:r>
            <a:r>
              <a:rPr lang="en-US" sz="2400" dirty="0"/>
              <a:t> </a:t>
            </a:r>
            <a:r>
              <a:rPr lang="en-US" sz="2400" baseline="-25000" dirty="0"/>
              <a:t> </a:t>
            </a:r>
            <a:r>
              <a:rPr lang="en-US" sz="2400" dirty="0"/>
              <a:t>= ½ m v</a:t>
            </a:r>
            <a:r>
              <a:rPr lang="en-US" sz="2400" baseline="30000" dirty="0"/>
              <a:t>2 </a:t>
            </a:r>
            <a:r>
              <a:rPr lang="en-US" sz="2400" dirty="0"/>
              <a:t>+ 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½ m v</a:t>
            </a:r>
            <a:r>
              <a:rPr lang="en-US" sz="2400" baseline="30000" dirty="0"/>
              <a:t>2 </a:t>
            </a:r>
            <a:r>
              <a:rPr lang="en-US" sz="2400" dirty="0" smtClean="0"/>
              <a:t>= </a:t>
            </a:r>
            <a:r>
              <a:rPr lang="en-US" sz="2400" dirty="0"/>
              <a:t>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US" sz="2400" dirty="0" smtClean="0"/>
          </a:p>
          <a:p>
            <a:pPr lvl="1"/>
            <a:r>
              <a:rPr lang="en-US" sz="2400" dirty="0" err="1" smtClean="0"/>
              <a:t>W</a:t>
            </a:r>
            <a:r>
              <a:rPr lang="en-US" sz="2400" baseline="-25000" dirty="0" err="1" smtClean="0"/>
              <a:t>friction</a:t>
            </a:r>
            <a:r>
              <a:rPr lang="en-US" sz="2400" dirty="0" smtClean="0"/>
              <a:t> </a:t>
            </a:r>
            <a:r>
              <a:rPr lang="en-US" sz="2400" baseline="-250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½ </a:t>
            </a:r>
            <a:r>
              <a:rPr lang="en-US" sz="2400" dirty="0"/>
              <a:t>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½ m v</a:t>
            </a:r>
            <a:r>
              <a:rPr lang="en-US" sz="2400" baseline="30000" dirty="0"/>
              <a:t>2 </a:t>
            </a:r>
            <a:r>
              <a:rPr lang="en-US" sz="2400" dirty="0" smtClean="0"/>
              <a:t>+ </a:t>
            </a:r>
            <a:r>
              <a:rPr lang="en-US" sz="2400" dirty="0" err="1"/>
              <a:t>W</a:t>
            </a:r>
            <a:r>
              <a:rPr lang="en-US" sz="2400" baseline="-25000" dirty="0" err="1"/>
              <a:t>friction</a:t>
            </a:r>
            <a:r>
              <a:rPr lang="en-US" sz="2400" dirty="0"/>
              <a:t> </a:t>
            </a:r>
            <a:r>
              <a:rPr lang="en-US" sz="2400" baseline="-25000" dirty="0"/>
              <a:t> </a:t>
            </a:r>
            <a:r>
              <a:rPr lang="en-US" sz="2400" dirty="0" smtClean="0"/>
              <a:t>= </a:t>
            </a:r>
            <a:r>
              <a:rPr lang="en-US" sz="2400" dirty="0"/>
              <a:t>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</a:p>
          <a:p>
            <a:pPr lvl="1"/>
            <a:endParaRPr lang="en-US" sz="20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t="-583" b="-1543"/>
          <a:stretch/>
        </p:blipFill>
        <p:spPr>
          <a:xfrm>
            <a:off x="457200" y="992235"/>
            <a:ext cx="4913453" cy="16008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553" y="864823"/>
            <a:ext cx="2354884" cy="176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2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917" y="2632125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2400" dirty="0" smtClean="0"/>
              <a:t>C.  ½ </a:t>
            </a:r>
            <a:r>
              <a:rPr lang="en-US" sz="2400" dirty="0"/>
              <a:t>m v</a:t>
            </a:r>
            <a:r>
              <a:rPr lang="en-US" sz="2400" baseline="30000" dirty="0"/>
              <a:t>2 </a:t>
            </a:r>
            <a:r>
              <a:rPr lang="en-US" sz="2400" dirty="0" smtClean="0"/>
              <a:t>= </a:t>
            </a:r>
            <a:r>
              <a:rPr lang="en-US" sz="2400" dirty="0"/>
              <a:t>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	</a:t>
            </a:r>
            <a:r>
              <a:rPr lang="en-US" sz="2400" i="1" dirty="0" smtClean="0"/>
              <a:t>Student explanation	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D.  </a:t>
            </a:r>
            <a:r>
              <a:rPr lang="en-US" sz="2400" dirty="0" err="1" smtClean="0"/>
              <a:t>W</a:t>
            </a:r>
            <a:r>
              <a:rPr lang="en-US" sz="2400" baseline="-25000" dirty="0" err="1" smtClean="0"/>
              <a:t>friction</a:t>
            </a:r>
            <a:r>
              <a:rPr lang="en-US" sz="2400" dirty="0" smtClean="0"/>
              <a:t> </a:t>
            </a:r>
            <a:r>
              <a:rPr lang="en-US" sz="2400" baseline="-250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½ </a:t>
            </a:r>
            <a:r>
              <a:rPr lang="en-US" sz="2400" dirty="0"/>
              <a:t>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smtClean="0"/>
              <a:t>	</a:t>
            </a:r>
            <a:r>
              <a:rPr lang="en-US" sz="2400" i="1" dirty="0"/>
              <a:t>Student </a:t>
            </a:r>
            <a:r>
              <a:rPr lang="en-US" sz="2400" i="1" dirty="0" smtClean="0"/>
              <a:t>explanation</a:t>
            </a:r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2400" dirty="0" smtClean="0"/>
              <a:t>E.  ½ </a:t>
            </a:r>
            <a:r>
              <a:rPr lang="en-US" sz="2400" dirty="0"/>
              <a:t>m v</a:t>
            </a:r>
            <a:r>
              <a:rPr lang="en-US" sz="2400" baseline="30000" dirty="0"/>
              <a:t>2 </a:t>
            </a:r>
            <a:r>
              <a:rPr lang="en-US" sz="2400" dirty="0" smtClean="0"/>
              <a:t>+ </a:t>
            </a:r>
            <a:r>
              <a:rPr lang="en-US" sz="2400" dirty="0" err="1"/>
              <a:t>W</a:t>
            </a:r>
            <a:r>
              <a:rPr lang="en-US" sz="2400" baseline="-25000" dirty="0" err="1"/>
              <a:t>friction</a:t>
            </a:r>
            <a:r>
              <a:rPr lang="en-US" sz="2400" dirty="0"/>
              <a:t> </a:t>
            </a:r>
            <a:r>
              <a:rPr lang="en-US" sz="2400" baseline="-25000" dirty="0"/>
              <a:t> </a:t>
            </a:r>
            <a:r>
              <a:rPr lang="en-US" sz="2400" dirty="0" smtClean="0"/>
              <a:t>= </a:t>
            </a:r>
            <a:r>
              <a:rPr lang="en-US" sz="2400" dirty="0"/>
              <a:t>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i="1" dirty="0"/>
              <a:t>Student explanation</a:t>
            </a:r>
            <a:endParaRPr lang="en-US" sz="2400" dirty="0"/>
          </a:p>
          <a:p>
            <a:pPr marL="914400" lvl="2" indent="0">
              <a:buNone/>
            </a:pPr>
            <a:endParaRPr lang="en-US" sz="12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t="-583" b="-1543"/>
          <a:stretch/>
        </p:blipFill>
        <p:spPr>
          <a:xfrm>
            <a:off x="457200" y="992235"/>
            <a:ext cx="4913453" cy="16008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553" y="864823"/>
            <a:ext cx="2354884" cy="176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0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917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A box of mass m sliding with an initial speed of vi on a rough horizontal surface runs into a fixed spring of elastic constant k, compressing it a distance x1 from its relaxed position while momentarily coming to rest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½ m v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+ ½ k 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+ </a:t>
            </a:r>
            <a:r>
              <a:rPr lang="en-US" sz="2400" dirty="0" err="1" smtClean="0"/>
              <a:t>W</a:t>
            </a:r>
            <a:r>
              <a:rPr lang="en-US" sz="2400" baseline="-25000" dirty="0" err="1" smtClean="0"/>
              <a:t>friction</a:t>
            </a:r>
            <a:r>
              <a:rPr lang="en-US" sz="2400" dirty="0" smtClean="0"/>
              <a:t> 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0</a:t>
            </a:r>
          </a:p>
          <a:p>
            <a:pPr lvl="1"/>
            <a:r>
              <a:rPr lang="en-US" sz="2400" dirty="0"/>
              <a:t>½ m v</a:t>
            </a:r>
            <a:r>
              <a:rPr lang="en-US" sz="2400" baseline="30000" dirty="0"/>
              <a:t>2 </a:t>
            </a:r>
            <a:r>
              <a:rPr lang="en-US" sz="2400" dirty="0" smtClean="0"/>
              <a:t>+ </a:t>
            </a:r>
            <a:r>
              <a:rPr lang="en-US" sz="2400" dirty="0" err="1"/>
              <a:t>W</a:t>
            </a:r>
            <a:r>
              <a:rPr lang="en-US" sz="2400" baseline="-25000" dirty="0" err="1"/>
              <a:t>friction</a:t>
            </a:r>
            <a:r>
              <a:rPr lang="en-US" sz="2400" dirty="0"/>
              <a:t> </a:t>
            </a:r>
            <a:r>
              <a:rPr lang="en-US" sz="2400" baseline="-25000" dirty="0"/>
              <a:t> </a:t>
            </a:r>
            <a:r>
              <a:rPr lang="en-US" sz="2400" dirty="0"/>
              <a:t>= ½ m v</a:t>
            </a:r>
            <a:r>
              <a:rPr lang="en-US" sz="2400" baseline="30000" dirty="0"/>
              <a:t>2 </a:t>
            </a:r>
            <a:r>
              <a:rPr lang="en-US" sz="2400" dirty="0"/>
              <a:t>+ 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½ m v</a:t>
            </a:r>
            <a:r>
              <a:rPr lang="en-US" sz="2400" baseline="30000" dirty="0"/>
              <a:t>2 </a:t>
            </a:r>
            <a:r>
              <a:rPr lang="en-US" sz="2400" dirty="0" smtClean="0"/>
              <a:t>= </a:t>
            </a:r>
            <a:r>
              <a:rPr lang="en-US" sz="2400" dirty="0"/>
              <a:t>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  <a:endParaRPr lang="en-US" sz="2400" dirty="0" smtClean="0"/>
          </a:p>
          <a:p>
            <a:pPr lvl="1"/>
            <a:r>
              <a:rPr lang="en-US" sz="2400" dirty="0" err="1" smtClean="0"/>
              <a:t>W</a:t>
            </a:r>
            <a:r>
              <a:rPr lang="en-US" sz="2400" baseline="-25000" dirty="0" err="1" smtClean="0"/>
              <a:t>friction</a:t>
            </a:r>
            <a:r>
              <a:rPr lang="en-US" sz="2400" dirty="0" smtClean="0"/>
              <a:t> </a:t>
            </a:r>
            <a:r>
              <a:rPr lang="en-US" sz="2400" baseline="-250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½ </a:t>
            </a:r>
            <a:r>
              <a:rPr lang="en-US" sz="2400" dirty="0"/>
              <a:t>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</a:p>
          <a:p>
            <a:pPr lvl="1"/>
            <a:r>
              <a:rPr lang="en-US" sz="2400" dirty="0"/>
              <a:t>½ m v</a:t>
            </a:r>
            <a:r>
              <a:rPr lang="en-US" sz="2400" baseline="30000" dirty="0"/>
              <a:t>2 </a:t>
            </a:r>
            <a:r>
              <a:rPr lang="en-US" sz="2400" dirty="0" smtClean="0"/>
              <a:t>+ </a:t>
            </a:r>
            <a:r>
              <a:rPr lang="en-US" sz="2400" dirty="0" err="1"/>
              <a:t>W</a:t>
            </a:r>
            <a:r>
              <a:rPr lang="en-US" sz="2400" baseline="-25000" dirty="0" err="1"/>
              <a:t>friction</a:t>
            </a:r>
            <a:r>
              <a:rPr lang="en-US" sz="2400" dirty="0"/>
              <a:t> </a:t>
            </a:r>
            <a:r>
              <a:rPr lang="en-US" sz="2400" baseline="-25000" dirty="0"/>
              <a:t> </a:t>
            </a:r>
            <a:r>
              <a:rPr lang="en-US" sz="2400" dirty="0" smtClean="0"/>
              <a:t>= </a:t>
            </a:r>
            <a:r>
              <a:rPr lang="en-US" sz="2400" dirty="0"/>
              <a:t>½ k x</a:t>
            </a:r>
            <a:r>
              <a:rPr lang="en-US" sz="2400" baseline="30000" dirty="0"/>
              <a:t>2</a:t>
            </a:r>
            <a:r>
              <a:rPr lang="en-US" sz="2400" dirty="0"/>
              <a:t> </a:t>
            </a:r>
          </a:p>
          <a:p>
            <a:pPr lvl="1"/>
            <a:endParaRPr lang="en-US" sz="20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t="-583" b="-1543"/>
          <a:stretch/>
        </p:blipFill>
        <p:spPr>
          <a:xfrm>
            <a:off x="2023917" y="886397"/>
            <a:ext cx="5529391" cy="12759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9021" y="5612866"/>
            <a:ext cx="4484102" cy="512534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77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Clicker Question</a:t>
            </a:r>
            <a:endParaRPr lang="en-US" dirty="0"/>
          </a:p>
        </p:txBody>
      </p:sp>
      <p:sp>
        <p:nvSpPr>
          <p:cNvPr id="4" name="Content Placeholder 26"/>
          <p:cNvSpPr>
            <a:spLocks noGrp="1"/>
          </p:cNvSpPr>
          <p:nvPr>
            <p:ph idx="1"/>
          </p:nvPr>
        </p:nvSpPr>
        <p:spPr>
          <a:xfrm>
            <a:off x="457200" y="793182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Calibri" charset="0"/>
                <a:cs typeface="Arial" charset="0"/>
              </a:rPr>
              <a:t>Three balls of equal mass are fired simultaneously with equal speeds from the same height </a:t>
            </a:r>
            <a:r>
              <a:rPr lang="en-US" sz="2800" i="1" dirty="0">
                <a:solidFill>
                  <a:srgbClr val="2D6F9E"/>
                </a:solidFill>
                <a:latin typeface="Times New Roman" charset="0"/>
                <a:cs typeface="Times New Roman" charset="0"/>
              </a:rPr>
              <a:t>h</a:t>
            </a:r>
            <a:r>
              <a:rPr lang="en-US" sz="2800" dirty="0">
                <a:latin typeface="Calibri" charset="0"/>
                <a:cs typeface="Arial" charset="0"/>
              </a:rPr>
              <a:t> above the ground.  Ball 1 is fired straight up, ball 2 is fired straight down, and ball 3 is fired horizontally.  Rank in order from largest to smallest their speeds </a:t>
            </a:r>
            <a:r>
              <a:rPr lang="en-US" sz="2800" i="1" dirty="0">
                <a:solidFill>
                  <a:srgbClr val="2D6F9E"/>
                </a:solidFill>
                <a:latin typeface="Times New Roman" charset="0"/>
                <a:cs typeface="Times New Roman" charset="0"/>
              </a:rPr>
              <a:t>v</a:t>
            </a:r>
            <a:r>
              <a:rPr lang="en-US" sz="2800" baseline="-25000" dirty="0">
                <a:solidFill>
                  <a:srgbClr val="2D6F9E"/>
                </a:solidFill>
                <a:latin typeface="Times New Roman" charset="0"/>
                <a:cs typeface="Times New Roman" charset="0"/>
              </a:rPr>
              <a:t>1</a:t>
            </a:r>
            <a:r>
              <a:rPr lang="en-US" sz="2800" dirty="0">
                <a:latin typeface="Times New Roman" charset="0"/>
                <a:cs typeface="Times New Roman" charset="0"/>
              </a:rPr>
              <a:t>, </a:t>
            </a:r>
            <a:r>
              <a:rPr lang="en-US" sz="2800" i="1" dirty="0">
                <a:solidFill>
                  <a:srgbClr val="2D6F9E"/>
                </a:solidFill>
                <a:latin typeface="Times New Roman" charset="0"/>
                <a:cs typeface="Times New Roman" charset="0"/>
              </a:rPr>
              <a:t>v</a:t>
            </a:r>
            <a:r>
              <a:rPr lang="en-US" sz="2800" baseline="-25000" dirty="0">
                <a:solidFill>
                  <a:srgbClr val="2D6F9E"/>
                </a:solidFill>
                <a:latin typeface="Times New Roman" charset="0"/>
                <a:cs typeface="Times New Roman" charset="0"/>
              </a:rPr>
              <a:t>2</a:t>
            </a:r>
            <a:r>
              <a:rPr lang="en-US" sz="2800" dirty="0">
                <a:latin typeface="Times New Roman" charset="0"/>
                <a:cs typeface="Times New Roman" charset="0"/>
              </a:rPr>
              <a:t>, </a:t>
            </a:r>
            <a:r>
              <a:rPr lang="en-US" sz="2800" dirty="0">
                <a:latin typeface="Calibri" charset="0"/>
                <a:cs typeface="Arial" charset="0"/>
              </a:rPr>
              <a:t>and </a:t>
            </a:r>
            <a:r>
              <a:rPr lang="en-US" sz="2800" i="1" dirty="0">
                <a:solidFill>
                  <a:srgbClr val="2D6F9E"/>
                </a:solidFill>
                <a:latin typeface="Times New Roman" charset="0"/>
                <a:cs typeface="Times New Roman" charset="0"/>
              </a:rPr>
              <a:t>v</a:t>
            </a:r>
            <a:r>
              <a:rPr lang="en-US" sz="2800" baseline="-25000" dirty="0">
                <a:solidFill>
                  <a:srgbClr val="2D6F9E"/>
                </a:solidFill>
                <a:latin typeface="Times New Roman" charset="0"/>
                <a:cs typeface="Times New Roman" charset="0"/>
              </a:rPr>
              <a:t>3</a:t>
            </a:r>
            <a:r>
              <a:rPr lang="en-US" sz="2800" dirty="0">
                <a:latin typeface="Calibri" charset="0"/>
                <a:cs typeface="Arial" charset="0"/>
              </a:rPr>
              <a:t> just before each ball hits the ground.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Calibri" charset="0"/>
              <a:cs typeface="Arial" charset="0"/>
            </a:endParaRP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886200" y="3570287"/>
            <a:ext cx="5491163" cy="2613025"/>
            <a:chOff x="1864" y="2256"/>
            <a:chExt cx="3459" cy="1646"/>
          </a:xfrm>
        </p:grpSpPr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1864" y="2716"/>
              <a:ext cx="2637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2360" y="2256"/>
              <a:ext cx="170" cy="533"/>
              <a:chOff x="2916" y="2058"/>
              <a:chExt cx="170" cy="533"/>
            </a:xfrm>
          </p:grpSpPr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3004" y="2058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2916" y="2446"/>
                <a:ext cx="170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10"/>
            <p:cNvGrpSpPr>
              <a:grpSpLocks/>
            </p:cNvGrpSpPr>
            <p:nvPr/>
          </p:nvGrpSpPr>
          <p:grpSpPr bwMode="auto">
            <a:xfrm rot="10800000">
              <a:off x="2708" y="2645"/>
              <a:ext cx="170" cy="526"/>
              <a:chOff x="2919" y="2068"/>
              <a:chExt cx="170" cy="526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V="1">
                <a:off x="3018" y="2079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2936" y="2477"/>
                <a:ext cx="170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13"/>
            <p:cNvGrpSpPr>
              <a:grpSpLocks/>
            </p:cNvGrpSpPr>
            <p:nvPr/>
          </p:nvGrpSpPr>
          <p:grpSpPr bwMode="auto">
            <a:xfrm rot="5400000">
              <a:off x="3279" y="2444"/>
              <a:ext cx="170" cy="534"/>
              <a:chOff x="2916" y="2060"/>
              <a:chExt cx="170" cy="534"/>
            </a:xfrm>
          </p:grpSpPr>
          <p:sp>
            <p:nvSpPr>
              <p:cNvPr id="16" name="Line 14"/>
              <p:cNvSpPr>
                <a:spLocks noChangeShapeType="1"/>
              </p:cNvSpPr>
              <p:nvPr/>
            </p:nvSpPr>
            <p:spPr bwMode="auto">
              <a:xfrm flipV="1">
                <a:off x="2985" y="2071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7" name="Oval 15"/>
              <p:cNvSpPr>
                <a:spLocks noChangeArrowheads="1"/>
              </p:cNvSpPr>
              <p:nvPr/>
            </p:nvSpPr>
            <p:spPr bwMode="auto">
              <a:xfrm>
                <a:off x="2905" y="2477"/>
                <a:ext cx="170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2324" y="277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2682" y="238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3074" y="2793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1985" y="3829"/>
              <a:ext cx="3338" cy="73"/>
            </a:xfrm>
            <a:prstGeom prst="rect">
              <a:avLst/>
            </a:prstGeom>
            <a:solidFill>
              <a:schemeClr val="tx2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4" name="Line 22"/>
            <p:cNvSpPr>
              <a:spLocks noChangeShapeType="1"/>
            </p:cNvSpPr>
            <p:nvPr/>
          </p:nvSpPr>
          <p:spPr bwMode="auto">
            <a:xfrm>
              <a:off x="2057" y="2741"/>
              <a:ext cx="0" cy="1064"/>
            </a:xfrm>
            <a:prstGeom prst="line">
              <a:avLst/>
            </a:prstGeom>
            <a:noFill/>
            <a:ln w="28575">
              <a:solidFill>
                <a:srgbClr val="2D6F9E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1944" y="3072"/>
              <a:ext cx="246" cy="3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h</a:t>
              </a:r>
            </a:p>
          </p:txBody>
        </p:sp>
      </p:grpSp>
      <p:pic>
        <p:nvPicPr>
          <p:cNvPr id="22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4141787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5" y="4141787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4141787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625475" y="3976688"/>
            <a:ext cx="5181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2800" dirty="0">
                <a:solidFill>
                  <a:srgbClr val="2D6F9E"/>
                </a:solidFill>
                <a:effectLst/>
                <a:latin typeface="Calibri" charset="0"/>
              </a:rPr>
              <a:t>A)</a:t>
            </a:r>
            <a:r>
              <a:rPr lang="pt-BR" sz="2800" dirty="0">
                <a:solidFill>
                  <a:schemeClr val="tx2"/>
                </a:solidFill>
                <a:effectLst/>
                <a:latin typeface="Calibri" charset="0"/>
              </a:rPr>
              <a:t>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&gt;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&gt;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3</a:t>
            </a:r>
          </a:p>
          <a:p>
            <a:r>
              <a:rPr lang="pt-BR" sz="2800" dirty="0" err="1">
                <a:solidFill>
                  <a:srgbClr val="2D6F9E"/>
                </a:solidFill>
                <a:effectLst/>
                <a:latin typeface="Calibri" charset="0"/>
              </a:rPr>
              <a:t>B</a:t>
            </a:r>
            <a:r>
              <a:rPr lang="pt-BR" sz="2800" dirty="0">
                <a:solidFill>
                  <a:srgbClr val="2D6F9E"/>
                </a:solidFill>
                <a:effectLst/>
                <a:latin typeface="Calibri" charset="0"/>
              </a:rPr>
              <a:t>)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3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&gt;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&gt;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  <a:p>
            <a:r>
              <a:rPr lang="pt-BR" sz="2800" dirty="0">
                <a:solidFill>
                  <a:srgbClr val="2D6F9E"/>
                </a:solidFill>
                <a:effectLst/>
                <a:latin typeface="Calibri" charset="0"/>
              </a:rPr>
              <a:t>C)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&gt;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3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&gt;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  <a:p>
            <a:r>
              <a:rPr lang="pt-BR" sz="2800" dirty="0" err="1">
                <a:solidFill>
                  <a:srgbClr val="2D6F9E"/>
                </a:solidFill>
                <a:effectLst/>
                <a:latin typeface="Calibri" charset="0"/>
              </a:rPr>
              <a:t>D</a:t>
            </a:r>
            <a:r>
              <a:rPr lang="pt-BR" sz="2800" dirty="0">
                <a:solidFill>
                  <a:srgbClr val="2D6F9E"/>
                </a:solidFill>
                <a:effectLst/>
                <a:latin typeface="Calibri" charset="0"/>
              </a:rPr>
              <a:t>)</a:t>
            </a:r>
            <a:r>
              <a:rPr lang="pt-BR" sz="2800" dirty="0">
                <a:solidFill>
                  <a:schemeClr val="tx2"/>
                </a:solidFill>
                <a:effectLst/>
                <a:latin typeface="Calibri" charset="0"/>
              </a:rPr>
              <a:t>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=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  <a:r>
              <a:rPr lang="pt-BR" sz="28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= </a:t>
            </a:r>
            <a:r>
              <a:rPr lang="pt-BR" sz="28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v</a:t>
            </a:r>
            <a:r>
              <a:rPr lang="pt-BR" sz="2800" baseline="-25000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3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589540" y="5319145"/>
            <a:ext cx="2286000" cy="495300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386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Conservation of Energy Problem </a:t>
            </a:r>
            <a:r>
              <a:rPr lang="en-US" dirty="0">
                <a:latin typeface="Trebuchet MS" charset="0"/>
                <a:cs typeface="Arial" charset="0"/>
              </a:rPr>
              <a:t>Solving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1.)  Is energy conserved? </a:t>
            </a:r>
          </a:p>
          <a:p>
            <a:r>
              <a:rPr lang="en-US" sz="2600" dirty="0">
                <a:latin typeface="Calibri" charset="0"/>
                <a:cs typeface="Arial" charset="0"/>
              </a:rPr>
              <a:t>(are all the forces acting conservative forces?)</a:t>
            </a:r>
          </a:p>
          <a:p>
            <a:endParaRPr lang="en-US" sz="2600" dirty="0">
              <a:latin typeface="Calibri" charset="0"/>
              <a:cs typeface="Arial" charset="0"/>
            </a:endParaRPr>
          </a:p>
          <a:p>
            <a:r>
              <a:rPr lang="en-US" sz="2600" dirty="0">
                <a:latin typeface="Calibri" charset="0"/>
                <a:cs typeface="Arial" charset="0"/>
              </a:rPr>
              <a:t>2.)  Setup conservation of Energy Statement  (</a:t>
            </a:r>
            <a:r>
              <a:rPr lang="en-US" sz="2600" dirty="0" err="1">
                <a:latin typeface="Calibri" charset="0"/>
                <a:cs typeface="Arial" charset="0"/>
              </a:rPr>
              <a:t>E</a:t>
            </a:r>
            <a:r>
              <a:rPr lang="en-US" sz="2600" baseline="-25000" dirty="0" err="1">
                <a:latin typeface="Calibri" charset="0"/>
                <a:cs typeface="Arial" charset="0"/>
              </a:rPr>
              <a:t>o</a:t>
            </a:r>
            <a:r>
              <a:rPr lang="en-US" sz="2600" dirty="0">
                <a:latin typeface="Calibri" charset="0"/>
                <a:cs typeface="Arial" charset="0"/>
              </a:rPr>
              <a:t> = </a:t>
            </a:r>
            <a:r>
              <a:rPr lang="en-US" sz="2600" dirty="0" err="1">
                <a:latin typeface="Calibri" charset="0"/>
                <a:cs typeface="Arial" charset="0"/>
              </a:rPr>
              <a:t>E</a:t>
            </a:r>
            <a:r>
              <a:rPr lang="en-US" sz="2600" baseline="-25000" dirty="0" err="1">
                <a:latin typeface="Calibri" charset="0"/>
                <a:cs typeface="Arial" charset="0"/>
              </a:rPr>
              <a:t>f</a:t>
            </a:r>
            <a:r>
              <a:rPr lang="en-US" sz="2600" dirty="0">
                <a:latin typeface="Calibri" charset="0"/>
                <a:cs typeface="Arial" charset="0"/>
              </a:rPr>
              <a:t>)</a:t>
            </a:r>
          </a:p>
          <a:p>
            <a:endParaRPr lang="en-US" sz="2600" dirty="0">
              <a:latin typeface="Calibri" charset="0"/>
              <a:cs typeface="Arial" charset="0"/>
            </a:endParaRPr>
          </a:p>
          <a:p>
            <a:r>
              <a:rPr lang="en-US" sz="2600" dirty="0">
                <a:latin typeface="Calibri" charset="0"/>
                <a:cs typeface="Arial" charset="0"/>
              </a:rPr>
              <a:t>3.)  Plug in energy types at each location and solve!</a:t>
            </a:r>
          </a:p>
        </p:txBody>
      </p:sp>
      <p:sp>
        <p:nvSpPr>
          <p:cNvPr id="7065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6868E2E0-9371-0F4D-B3DE-73A93282A3F5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19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403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42262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Lets Do This Problem!</a:t>
            </a:r>
          </a:p>
        </p:txBody>
      </p:sp>
      <p:sp>
        <p:nvSpPr>
          <p:cNvPr id="71682" name="Content Placeholder 5"/>
          <p:cNvSpPr>
            <a:spLocks noGrp="1"/>
          </p:cNvSpPr>
          <p:nvPr>
            <p:ph idx="1"/>
          </p:nvPr>
        </p:nvSpPr>
        <p:spPr>
          <a:xfrm>
            <a:off x="105826" y="111556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What is the final velocity of the ball? 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v</a:t>
            </a:r>
            <a:r>
              <a:rPr lang="en-US" baseline="-25000" dirty="0">
                <a:latin typeface="Calibri" charset="0"/>
                <a:cs typeface="Arial" charset="0"/>
              </a:rPr>
              <a:t>0</a:t>
            </a:r>
            <a:r>
              <a:rPr lang="en-US" dirty="0">
                <a:latin typeface="Calibri" charset="0"/>
                <a:cs typeface="Arial" charset="0"/>
              </a:rPr>
              <a:t>= 4 m/s (decide which of the three ball you are doing)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h= 2.3 m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What kind of energy is there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at the initial location?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A.) U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B.) K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C.) Both K and U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7168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D51A34EC-B8E6-7E4D-9414-53995932FFA8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20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pSp>
        <p:nvGrpSpPr>
          <p:cNvPr id="71684" name="Group 24"/>
          <p:cNvGrpSpPr>
            <a:grpSpLocks/>
          </p:cNvGrpSpPr>
          <p:nvPr/>
        </p:nvGrpSpPr>
        <p:grpSpPr bwMode="auto">
          <a:xfrm>
            <a:off x="4572000" y="3200400"/>
            <a:ext cx="4152900" cy="2301875"/>
            <a:chOff x="1864" y="2256"/>
            <a:chExt cx="3459" cy="1646"/>
          </a:xfrm>
        </p:grpSpPr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864" y="2716"/>
              <a:ext cx="2637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71690" name="Group 9"/>
            <p:cNvGrpSpPr>
              <a:grpSpLocks/>
            </p:cNvGrpSpPr>
            <p:nvPr/>
          </p:nvGrpSpPr>
          <p:grpSpPr bwMode="auto">
            <a:xfrm>
              <a:off x="2360" y="2256"/>
              <a:ext cx="173" cy="533"/>
              <a:chOff x="2916" y="2058"/>
              <a:chExt cx="173" cy="533"/>
            </a:xfrm>
          </p:grpSpPr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3004" y="2058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2916" y="2446"/>
                <a:ext cx="173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71691" name="Group 10"/>
            <p:cNvGrpSpPr>
              <a:grpSpLocks/>
            </p:cNvGrpSpPr>
            <p:nvPr/>
          </p:nvGrpSpPr>
          <p:grpSpPr bwMode="auto">
            <a:xfrm rot="10800000">
              <a:off x="2705" y="2653"/>
              <a:ext cx="172" cy="516"/>
              <a:chOff x="2920" y="2070"/>
              <a:chExt cx="172" cy="516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V="1">
                <a:off x="3013" y="2084"/>
                <a:ext cx="0" cy="40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2932" y="2457"/>
                <a:ext cx="172" cy="142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rot="5400000" flipV="1">
              <a:off x="3428" y="2502"/>
              <a:ext cx="0" cy="41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1693" name="Text Box 16"/>
            <p:cNvSpPr txBox="1">
              <a:spLocks noChangeArrowheads="1"/>
            </p:cNvSpPr>
            <p:nvPr/>
          </p:nvSpPr>
          <p:spPr bwMode="auto">
            <a:xfrm>
              <a:off x="2324" y="277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71694" name="Text Box 17"/>
            <p:cNvSpPr txBox="1">
              <a:spLocks noChangeArrowheads="1"/>
            </p:cNvSpPr>
            <p:nvPr/>
          </p:nvSpPr>
          <p:spPr bwMode="auto">
            <a:xfrm>
              <a:off x="2682" y="238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71695" name="Text Box 18"/>
            <p:cNvSpPr txBox="1">
              <a:spLocks noChangeArrowheads="1"/>
            </p:cNvSpPr>
            <p:nvPr/>
          </p:nvSpPr>
          <p:spPr bwMode="auto">
            <a:xfrm>
              <a:off x="3074" y="2793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986" y="3829"/>
              <a:ext cx="3337" cy="73"/>
            </a:xfrm>
            <a:prstGeom prst="rect">
              <a:avLst/>
            </a:prstGeom>
            <a:solidFill>
              <a:schemeClr val="tx2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2057" y="2741"/>
              <a:ext cx="0" cy="1065"/>
            </a:xfrm>
            <a:prstGeom prst="line">
              <a:avLst/>
            </a:prstGeom>
            <a:noFill/>
            <a:ln w="28575">
              <a:solidFill>
                <a:srgbClr val="2D6F9E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1698" name="Text Box 23"/>
            <p:cNvSpPr txBox="1">
              <a:spLocks noChangeArrowheads="1"/>
            </p:cNvSpPr>
            <p:nvPr/>
          </p:nvSpPr>
          <p:spPr bwMode="auto">
            <a:xfrm>
              <a:off x="1944" y="3072"/>
              <a:ext cx="246" cy="3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h</a:t>
              </a:r>
            </a:p>
          </p:txBody>
        </p:sp>
      </p:grpSp>
      <p:pic>
        <p:nvPicPr>
          <p:cNvPr id="71685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6975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6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3748088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733800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105826" y="4156669"/>
            <a:ext cx="1732895" cy="495300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941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Lets Do This Problem!</a:t>
            </a:r>
          </a:p>
        </p:txBody>
      </p:sp>
      <p:sp>
        <p:nvSpPr>
          <p:cNvPr id="72706" name="Content Placeholder 5"/>
          <p:cNvSpPr>
            <a:spLocks noGrp="1"/>
          </p:cNvSpPr>
          <p:nvPr>
            <p:ph idx="1"/>
          </p:nvPr>
        </p:nvSpPr>
        <p:spPr>
          <a:xfrm>
            <a:off x="232321" y="93741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What is the final velocity of the ball? 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v</a:t>
            </a:r>
            <a:r>
              <a:rPr lang="en-US" baseline="-25000" dirty="0">
                <a:latin typeface="Calibri" charset="0"/>
                <a:cs typeface="Arial" charset="0"/>
              </a:rPr>
              <a:t>0</a:t>
            </a:r>
            <a:r>
              <a:rPr lang="en-US" dirty="0">
                <a:latin typeface="Calibri" charset="0"/>
                <a:cs typeface="Arial" charset="0"/>
              </a:rPr>
              <a:t>= 4 m/s (decide which of the three ball you are doing)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h= 2.3 m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pPr marL="0" indent="0">
              <a:buNone/>
            </a:pPr>
            <a:r>
              <a:rPr lang="en-US" sz="2700" dirty="0">
                <a:latin typeface="Calibri" charset="0"/>
                <a:cs typeface="Arial" charset="0"/>
              </a:rPr>
              <a:t>What kind of energy is there</a:t>
            </a:r>
          </a:p>
          <a:p>
            <a:pPr marL="0" indent="0">
              <a:buNone/>
            </a:pPr>
            <a:r>
              <a:rPr lang="en-US" sz="2700" dirty="0">
                <a:latin typeface="Calibri" charset="0"/>
                <a:cs typeface="Arial" charset="0"/>
              </a:rPr>
              <a:t>just before it hits the ground?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A.) U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B.) K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C.) Both K and U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7270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DC64024B-8F0E-6548-BF18-45A91F36C296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21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pSp>
        <p:nvGrpSpPr>
          <p:cNvPr id="72708" name="Group 24"/>
          <p:cNvGrpSpPr>
            <a:grpSpLocks/>
          </p:cNvGrpSpPr>
          <p:nvPr/>
        </p:nvGrpSpPr>
        <p:grpSpPr bwMode="auto">
          <a:xfrm>
            <a:off x="4572000" y="3200400"/>
            <a:ext cx="4152900" cy="2301875"/>
            <a:chOff x="1864" y="2256"/>
            <a:chExt cx="3459" cy="1646"/>
          </a:xfrm>
        </p:grpSpPr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864" y="2716"/>
              <a:ext cx="2637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72714" name="Group 9"/>
            <p:cNvGrpSpPr>
              <a:grpSpLocks/>
            </p:cNvGrpSpPr>
            <p:nvPr/>
          </p:nvGrpSpPr>
          <p:grpSpPr bwMode="auto">
            <a:xfrm>
              <a:off x="2360" y="2256"/>
              <a:ext cx="173" cy="533"/>
              <a:chOff x="2916" y="2058"/>
              <a:chExt cx="173" cy="533"/>
            </a:xfrm>
          </p:grpSpPr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3004" y="2058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2916" y="2446"/>
                <a:ext cx="173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72715" name="Group 10"/>
            <p:cNvGrpSpPr>
              <a:grpSpLocks/>
            </p:cNvGrpSpPr>
            <p:nvPr/>
          </p:nvGrpSpPr>
          <p:grpSpPr bwMode="auto">
            <a:xfrm rot="10800000">
              <a:off x="2705" y="2653"/>
              <a:ext cx="172" cy="516"/>
              <a:chOff x="2920" y="2070"/>
              <a:chExt cx="172" cy="516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V="1">
                <a:off x="3013" y="2084"/>
                <a:ext cx="0" cy="40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2932" y="2457"/>
                <a:ext cx="172" cy="142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rot="5400000" flipV="1">
              <a:off x="3428" y="2502"/>
              <a:ext cx="0" cy="41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2717" name="Text Box 16"/>
            <p:cNvSpPr txBox="1">
              <a:spLocks noChangeArrowheads="1"/>
            </p:cNvSpPr>
            <p:nvPr/>
          </p:nvSpPr>
          <p:spPr bwMode="auto">
            <a:xfrm>
              <a:off x="2324" y="277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72718" name="Text Box 17"/>
            <p:cNvSpPr txBox="1">
              <a:spLocks noChangeArrowheads="1"/>
            </p:cNvSpPr>
            <p:nvPr/>
          </p:nvSpPr>
          <p:spPr bwMode="auto">
            <a:xfrm>
              <a:off x="2682" y="238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72719" name="Text Box 18"/>
            <p:cNvSpPr txBox="1">
              <a:spLocks noChangeArrowheads="1"/>
            </p:cNvSpPr>
            <p:nvPr/>
          </p:nvSpPr>
          <p:spPr bwMode="auto">
            <a:xfrm>
              <a:off x="3074" y="2793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986" y="3829"/>
              <a:ext cx="3337" cy="73"/>
            </a:xfrm>
            <a:prstGeom prst="rect">
              <a:avLst/>
            </a:prstGeom>
            <a:solidFill>
              <a:schemeClr val="tx2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2057" y="2741"/>
              <a:ext cx="0" cy="1065"/>
            </a:xfrm>
            <a:prstGeom prst="line">
              <a:avLst/>
            </a:prstGeom>
            <a:noFill/>
            <a:ln w="28575">
              <a:solidFill>
                <a:srgbClr val="2D6F9E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2722" name="Text Box 23"/>
            <p:cNvSpPr txBox="1">
              <a:spLocks noChangeArrowheads="1"/>
            </p:cNvSpPr>
            <p:nvPr/>
          </p:nvSpPr>
          <p:spPr bwMode="auto">
            <a:xfrm>
              <a:off x="1944" y="3072"/>
              <a:ext cx="246" cy="3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h</a:t>
              </a:r>
            </a:p>
          </p:txBody>
        </p:sp>
      </p:grpSp>
      <p:pic>
        <p:nvPicPr>
          <p:cNvPr id="72709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6975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0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3748088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733800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232321" y="4328962"/>
            <a:ext cx="1050815" cy="495300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82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Lets Do This Problem!</a:t>
            </a:r>
          </a:p>
        </p:txBody>
      </p:sp>
      <p:sp>
        <p:nvSpPr>
          <p:cNvPr id="73730" name="Content Placeholder 5"/>
          <p:cNvSpPr>
            <a:spLocks noGrp="1"/>
          </p:cNvSpPr>
          <p:nvPr>
            <p:ph idx="1"/>
          </p:nvPr>
        </p:nvSpPr>
        <p:spPr>
          <a:xfrm>
            <a:off x="272005" y="926537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What is the final velocity of the ball? 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v</a:t>
            </a:r>
            <a:r>
              <a:rPr lang="en-US" baseline="-25000" dirty="0">
                <a:latin typeface="Calibri" charset="0"/>
                <a:cs typeface="Arial" charset="0"/>
              </a:rPr>
              <a:t>0</a:t>
            </a:r>
            <a:r>
              <a:rPr lang="en-US" dirty="0">
                <a:latin typeface="Calibri" charset="0"/>
                <a:cs typeface="Arial" charset="0"/>
              </a:rPr>
              <a:t>= 4 m/s (decide which of the three ball you </a:t>
            </a:r>
            <a:r>
              <a:rPr lang="en-US" dirty="0" smtClean="0">
                <a:latin typeface="Calibri" charset="0"/>
                <a:cs typeface="Arial" charset="0"/>
              </a:rPr>
              <a:t>are doing</a:t>
            </a:r>
            <a:r>
              <a:rPr lang="en-US" dirty="0">
                <a:latin typeface="Calibri" charset="0"/>
                <a:cs typeface="Arial" charset="0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h= 2.3 m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pPr marL="0" indent="0">
              <a:buNone/>
            </a:pPr>
            <a:r>
              <a:rPr lang="en-US" sz="2700" dirty="0">
                <a:latin typeface="Calibri" charset="0"/>
                <a:cs typeface="Arial" charset="0"/>
              </a:rPr>
              <a:t>In this situation</a:t>
            </a:r>
          </a:p>
          <a:p>
            <a:pPr marL="0" indent="0">
              <a:buNone/>
            </a:pPr>
            <a:r>
              <a:rPr lang="en-US" sz="2700" dirty="0">
                <a:latin typeface="Calibri" charset="0"/>
                <a:cs typeface="Arial" charset="0"/>
              </a:rPr>
              <a:t>is energy conserved?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A.) Yes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B.) No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C.) Only </a:t>
            </a:r>
            <a:r>
              <a:rPr lang="en-US" dirty="0" smtClean="0">
                <a:latin typeface="Calibri" charset="0"/>
                <a:cs typeface="Arial" charset="0"/>
              </a:rPr>
              <a:t>through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	</a:t>
            </a:r>
            <a:r>
              <a:rPr lang="en-US" dirty="0" smtClean="0">
                <a:latin typeface="Calibri" charset="0"/>
                <a:cs typeface="Arial" charset="0"/>
              </a:rPr>
              <a:t>part </a:t>
            </a:r>
            <a:r>
              <a:rPr lang="en-US" dirty="0">
                <a:latin typeface="Calibri" charset="0"/>
                <a:cs typeface="Arial" charset="0"/>
              </a:rPr>
              <a:t>of the motion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7373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5888913F-A687-B44F-BEC1-3D165A45D3BD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22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pSp>
        <p:nvGrpSpPr>
          <p:cNvPr id="73732" name="Group 24"/>
          <p:cNvGrpSpPr>
            <a:grpSpLocks/>
          </p:cNvGrpSpPr>
          <p:nvPr/>
        </p:nvGrpSpPr>
        <p:grpSpPr bwMode="auto">
          <a:xfrm>
            <a:off x="4572000" y="3200400"/>
            <a:ext cx="4152900" cy="2301875"/>
            <a:chOff x="1864" y="2256"/>
            <a:chExt cx="3459" cy="1646"/>
          </a:xfrm>
        </p:grpSpPr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864" y="2716"/>
              <a:ext cx="2637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73738" name="Group 9"/>
            <p:cNvGrpSpPr>
              <a:grpSpLocks/>
            </p:cNvGrpSpPr>
            <p:nvPr/>
          </p:nvGrpSpPr>
          <p:grpSpPr bwMode="auto">
            <a:xfrm>
              <a:off x="2360" y="2256"/>
              <a:ext cx="173" cy="533"/>
              <a:chOff x="2916" y="2058"/>
              <a:chExt cx="173" cy="533"/>
            </a:xfrm>
          </p:grpSpPr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3004" y="2058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2916" y="2446"/>
                <a:ext cx="173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73739" name="Group 10"/>
            <p:cNvGrpSpPr>
              <a:grpSpLocks/>
            </p:cNvGrpSpPr>
            <p:nvPr/>
          </p:nvGrpSpPr>
          <p:grpSpPr bwMode="auto">
            <a:xfrm rot="10800000">
              <a:off x="2705" y="2653"/>
              <a:ext cx="172" cy="516"/>
              <a:chOff x="2920" y="2070"/>
              <a:chExt cx="172" cy="516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V="1">
                <a:off x="3013" y="2084"/>
                <a:ext cx="0" cy="40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2932" y="2457"/>
                <a:ext cx="172" cy="142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rot="5400000" flipV="1">
              <a:off x="3428" y="2502"/>
              <a:ext cx="0" cy="41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3741" name="Text Box 16"/>
            <p:cNvSpPr txBox="1">
              <a:spLocks noChangeArrowheads="1"/>
            </p:cNvSpPr>
            <p:nvPr/>
          </p:nvSpPr>
          <p:spPr bwMode="auto">
            <a:xfrm>
              <a:off x="2324" y="277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73742" name="Text Box 17"/>
            <p:cNvSpPr txBox="1">
              <a:spLocks noChangeArrowheads="1"/>
            </p:cNvSpPr>
            <p:nvPr/>
          </p:nvSpPr>
          <p:spPr bwMode="auto">
            <a:xfrm>
              <a:off x="2682" y="238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73743" name="Text Box 18"/>
            <p:cNvSpPr txBox="1">
              <a:spLocks noChangeArrowheads="1"/>
            </p:cNvSpPr>
            <p:nvPr/>
          </p:nvSpPr>
          <p:spPr bwMode="auto">
            <a:xfrm>
              <a:off x="3074" y="2793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986" y="3829"/>
              <a:ext cx="3337" cy="73"/>
            </a:xfrm>
            <a:prstGeom prst="rect">
              <a:avLst/>
            </a:prstGeom>
            <a:solidFill>
              <a:schemeClr val="tx2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2057" y="2741"/>
              <a:ext cx="0" cy="1065"/>
            </a:xfrm>
            <a:prstGeom prst="line">
              <a:avLst/>
            </a:prstGeom>
            <a:noFill/>
            <a:ln w="28575">
              <a:solidFill>
                <a:srgbClr val="2D6F9E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3746" name="Text Box 23"/>
            <p:cNvSpPr txBox="1">
              <a:spLocks noChangeArrowheads="1"/>
            </p:cNvSpPr>
            <p:nvPr/>
          </p:nvSpPr>
          <p:spPr bwMode="auto">
            <a:xfrm>
              <a:off x="1944" y="3072"/>
              <a:ext cx="246" cy="3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h</a:t>
              </a:r>
            </a:p>
          </p:txBody>
        </p:sp>
      </p:grpSp>
      <p:pic>
        <p:nvPicPr>
          <p:cNvPr id="73733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6975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3748088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5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733800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272005" y="3528918"/>
            <a:ext cx="1606401" cy="495300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2446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Lets Do This Problem!</a:t>
            </a:r>
          </a:p>
        </p:txBody>
      </p:sp>
      <p:sp>
        <p:nvSpPr>
          <p:cNvPr id="74754" name="Content Placeholder 5"/>
          <p:cNvSpPr>
            <a:spLocks noGrp="1"/>
          </p:cNvSpPr>
          <p:nvPr>
            <p:ph idx="1"/>
          </p:nvPr>
        </p:nvSpPr>
        <p:spPr>
          <a:xfrm>
            <a:off x="179408" y="842059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What is the final velocity of the ball? 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v</a:t>
            </a:r>
            <a:r>
              <a:rPr lang="en-US" baseline="-25000" dirty="0">
                <a:latin typeface="Calibri" charset="0"/>
                <a:cs typeface="Arial" charset="0"/>
              </a:rPr>
              <a:t>0</a:t>
            </a:r>
            <a:r>
              <a:rPr lang="en-US" dirty="0">
                <a:latin typeface="Calibri" charset="0"/>
                <a:cs typeface="Arial" charset="0"/>
              </a:rPr>
              <a:t>= 4 m/s (decide which of the three ball you </a:t>
            </a:r>
            <a:r>
              <a:rPr lang="en-US" dirty="0" smtClean="0">
                <a:latin typeface="Calibri" charset="0"/>
                <a:cs typeface="Arial" charset="0"/>
              </a:rPr>
              <a:t>are doing</a:t>
            </a:r>
            <a:r>
              <a:rPr lang="en-US" dirty="0">
                <a:latin typeface="Calibri" charset="0"/>
                <a:cs typeface="Arial" charset="0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h= 2.3 m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Setup a conservation of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energy statement that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states that the initial E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is equal to the final E.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7475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270C80E3-4D75-6C45-B823-576CACBA00E4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23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pSp>
        <p:nvGrpSpPr>
          <p:cNvPr id="74756" name="Group 24"/>
          <p:cNvGrpSpPr>
            <a:grpSpLocks/>
          </p:cNvGrpSpPr>
          <p:nvPr/>
        </p:nvGrpSpPr>
        <p:grpSpPr bwMode="auto">
          <a:xfrm>
            <a:off x="4572000" y="3200400"/>
            <a:ext cx="4152900" cy="2301875"/>
            <a:chOff x="1864" y="2256"/>
            <a:chExt cx="3459" cy="1646"/>
          </a:xfrm>
        </p:grpSpPr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864" y="2716"/>
              <a:ext cx="2637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74761" name="Group 9"/>
            <p:cNvGrpSpPr>
              <a:grpSpLocks/>
            </p:cNvGrpSpPr>
            <p:nvPr/>
          </p:nvGrpSpPr>
          <p:grpSpPr bwMode="auto">
            <a:xfrm>
              <a:off x="2360" y="2256"/>
              <a:ext cx="173" cy="533"/>
              <a:chOff x="2916" y="2058"/>
              <a:chExt cx="173" cy="533"/>
            </a:xfrm>
          </p:grpSpPr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3004" y="2058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2916" y="2446"/>
                <a:ext cx="173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74762" name="Group 10"/>
            <p:cNvGrpSpPr>
              <a:grpSpLocks/>
            </p:cNvGrpSpPr>
            <p:nvPr/>
          </p:nvGrpSpPr>
          <p:grpSpPr bwMode="auto">
            <a:xfrm rot="10800000">
              <a:off x="2705" y="2653"/>
              <a:ext cx="172" cy="516"/>
              <a:chOff x="2920" y="2070"/>
              <a:chExt cx="172" cy="516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V="1">
                <a:off x="3013" y="2084"/>
                <a:ext cx="0" cy="40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2932" y="2457"/>
                <a:ext cx="172" cy="142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rot="5400000" flipV="1">
              <a:off x="3428" y="2502"/>
              <a:ext cx="0" cy="41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4764" name="Text Box 16"/>
            <p:cNvSpPr txBox="1">
              <a:spLocks noChangeArrowheads="1"/>
            </p:cNvSpPr>
            <p:nvPr/>
          </p:nvSpPr>
          <p:spPr bwMode="auto">
            <a:xfrm>
              <a:off x="2324" y="277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74765" name="Text Box 17"/>
            <p:cNvSpPr txBox="1">
              <a:spLocks noChangeArrowheads="1"/>
            </p:cNvSpPr>
            <p:nvPr/>
          </p:nvSpPr>
          <p:spPr bwMode="auto">
            <a:xfrm>
              <a:off x="2682" y="238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74766" name="Text Box 18"/>
            <p:cNvSpPr txBox="1">
              <a:spLocks noChangeArrowheads="1"/>
            </p:cNvSpPr>
            <p:nvPr/>
          </p:nvSpPr>
          <p:spPr bwMode="auto">
            <a:xfrm>
              <a:off x="3074" y="2793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986" y="3829"/>
              <a:ext cx="3337" cy="73"/>
            </a:xfrm>
            <a:prstGeom prst="rect">
              <a:avLst/>
            </a:prstGeom>
            <a:solidFill>
              <a:schemeClr val="tx2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2057" y="2741"/>
              <a:ext cx="0" cy="1065"/>
            </a:xfrm>
            <a:prstGeom prst="line">
              <a:avLst/>
            </a:prstGeom>
            <a:noFill/>
            <a:ln w="28575">
              <a:solidFill>
                <a:srgbClr val="2D6F9E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4769" name="Text Box 23"/>
            <p:cNvSpPr txBox="1">
              <a:spLocks noChangeArrowheads="1"/>
            </p:cNvSpPr>
            <p:nvPr/>
          </p:nvSpPr>
          <p:spPr bwMode="auto">
            <a:xfrm>
              <a:off x="1944" y="3072"/>
              <a:ext cx="246" cy="3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h</a:t>
              </a:r>
            </a:p>
          </p:txBody>
        </p:sp>
      </p:grpSp>
      <p:pic>
        <p:nvPicPr>
          <p:cNvPr id="74757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6975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8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3748088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9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733800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49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Lets get it started…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>
                <a:latin typeface="Calibri" charset="0"/>
                <a:cs typeface="Arial" charset="0"/>
              </a:rPr>
              <a:t>E</a:t>
            </a:r>
            <a:r>
              <a:rPr lang="en-US" baseline="-25000" dirty="0" err="1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</a:t>
            </a:r>
            <a:r>
              <a:rPr lang="en-US" dirty="0" err="1">
                <a:latin typeface="Calibri" charset="0"/>
                <a:cs typeface="Arial" charset="0"/>
              </a:rPr>
              <a:t>E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endParaRPr lang="en-US" baseline="-25000" dirty="0">
              <a:latin typeface="Calibri" charset="0"/>
              <a:cs typeface="Arial" charset="0"/>
            </a:endParaRPr>
          </a:p>
          <a:p>
            <a:pPr marL="0" indent="0" algn="ctr">
              <a:buNone/>
            </a:pPr>
            <a:r>
              <a:rPr lang="en-US" dirty="0" err="1">
                <a:latin typeface="Calibri" charset="0"/>
                <a:cs typeface="Arial" charset="0"/>
              </a:rPr>
              <a:t>K</a:t>
            </a:r>
            <a:r>
              <a:rPr lang="en-US" baseline="-25000" dirty="0" err="1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+ </a:t>
            </a:r>
            <a:r>
              <a:rPr lang="en-US" dirty="0" err="1">
                <a:latin typeface="Calibri" charset="0"/>
                <a:cs typeface="Arial" charset="0"/>
              </a:rPr>
              <a:t>U</a:t>
            </a:r>
            <a:r>
              <a:rPr lang="en-US" baseline="-25000" dirty="0" err="1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</a:t>
            </a:r>
            <a:r>
              <a:rPr lang="en-US" dirty="0" err="1">
                <a:latin typeface="Calibri" charset="0"/>
                <a:cs typeface="Arial" charset="0"/>
              </a:rPr>
              <a:t>K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       </a:t>
            </a:r>
          </a:p>
          <a:p>
            <a:pPr marL="0" indent="0" algn="ctr">
              <a:buNone/>
            </a:pPr>
            <a:r>
              <a:rPr lang="en-US" dirty="0">
                <a:latin typeface="Calibri" charset="0"/>
                <a:cs typeface="Arial" charset="0"/>
              </a:rPr>
              <a:t>½ m v</a:t>
            </a:r>
            <a:r>
              <a:rPr lang="en-US" baseline="-25000" dirty="0">
                <a:latin typeface="Calibri" charset="0"/>
                <a:cs typeface="Arial" charset="0"/>
              </a:rPr>
              <a:t>o</a:t>
            </a:r>
            <a:r>
              <a:rPr lang="en-US" baseline="30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+ m g h</a:t>
            </a:r>
            <a:r>
              <a:rPr lang="en-US" baseline="-25000" dirty="0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½ m v</a:t>
            </a:r>
            <a:r>
              <a:rPr lang="en-US" baseline="-25000" dirty="0">
                <a:latin typeface="Calibri" charset="0"/>
                <a:cs typeface="Arial" charset="0"/>
              </a:rPr>
              <a:t>f</a:t>
            </a:r>
            <a:r>
              <a:rPr lang="en-US" baseline="30000" dirty="0">
                <a:latin typeface="Calibri" charset="0"/>
                <a:cs typeface="Arial" charset="0"/>
              </a:rPr>
              <a:t>2                     </a:t>
            </a:r>
          </a:p>
          <a:p>
            <a:pPr marL="0" indent="0" algn="ctr">
              <a:buNone/>
            </a:pPr>
            <a:r>
              <a:rPr lang="en-US" dirty="0">
                <a:latin typeface="Calibri" charset="0"/>
                <a:cs typeface="Arial" charset="0"/>
              </a:rPr>
              <a:t>                       </a:t>
            </a:r>
          </a:p>
        </p:txBody>
      </p:sp>
      <p:sp>
        <p:nvSpPr>
          <p:cNvPr id="7577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0A26D834-46F1-554B-9431-8AB28C0D9FEC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24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69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Lets Do This Problem!</a:t>
            </a:r>
          </a:p>
        </p:txBody>
      </p:sp>
      <p:sp>
        <p:nvSpPr>
          <p:cNvPr id="76802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What is the magnitude of the final velocity of the ball?  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v</a:t>
            </a:r>
            <a:r>
              <a:rPr lang="en-US" baseline="-25000" dirty="0">
                <a:latin typeface="Calibri" charset="0"/>
                <a:cs typeface="Arial" charset="0"/>
              </a:rPr>
              <a:t>0</a:t>
            </a:r>
            <a:r>
              <a:rPr lang="en-US" dirty="0">
                <a:latin typeface="Calibri" charset="0"/>
                <a:cs typeface="Arial" charset="0"/>
              </a:rPr>
              <a:t>= 4 m/s (decide which of the three ball you are doing)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h= 2.3 m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A.) </a:t>
            </a:r>
            <a:r>
              <a:rPr lang="en-US" dirty="0" err="1">
                <a:latin typeface="Calibri" charset="0"/>
                <a:cs typeface="Arial" charset="0"/>
              </a:rPr>
              <a:t>v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= 0 m/s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B.) </a:t>
            </a:r>
            <a:r>
              <a:rPr lang="en-US" dirty="0" err="1">
                <a:latin typeface="Calibri" charset="0"/>
                <a:cs typeface="Arial" charset="0"/>
              </a:rPr>
              <a:t>v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= 4 m/s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C.) </a:t>
            </a:r>
            <a:r>
              <a:rPr lang="en-US" dirty="0" err="1">
                <a:latin typeface="Calibri" charset="0"/>
                <a:cs typeface="Arial" charset="0"/>
              </a:rPr>
              <a:t>v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= 7.8 m/s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D.) </a:t>
            </a:r>
            <a:r>
              <a:rPr lang="en-US" dirty="0" err="1">
                <a:latin typeface="Calibri" charset="0"/>
                <a:cs typeface="Arial" charset="0"/>
              </a:rPr>
              <a:t>v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= 9.8 m/s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7680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32616E77-345F-2147-A14A-94B8955510F6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25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pSp>
        <p:nvGrpSpPr>
          <p:cNvPr id="76804" name="Group 24"/>
          <p:cNvGrpSpPr>
            <a:grpSpLocks/>
          </p:cNvGrpSpPr>
          <p:nvPr/>
        </p:nvGrpSpPr>
        <p:grpSpPr bwMode="auto">
          <a:xfrm>
            <a:off x="4572000" y="3200400"/>
            <a:ext cx="4152900" cy="2301875"/>
            <a:chOff x="1864" y="2256"/>
            <a:chExt cx="3459" cy="1646"/>
          </a:xfrm>
        </p:grpSpPr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864" y="2716"/>
              <a:ext cx="2637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76810" name="Group 9"/>
            <p:cNvGrpSpPr>
              <a:grpSpLocks/>
            </p:cNvGrpSpPr>
            <p:nvPr/>
          </p:nvGrpSpPr>
          <p:grpSpPr bwMode="auto">
            <a:xfrm>
              <a:off x="2360" y="2256"/>
              <a:ext cx="173" cy="533"/>
              <a:chOff x="2916" y="2058"/>
              <a:chExt cx="173" cy="533"/>
            </a:xfrm>
          </p:grpSpPr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V="1">
                <a:off x="3004" y="2058"/>
                <a:ext cx="0" cy="41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2916" y="2446"/>
                <a:ext cx="173" cy="145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76811" name="Group 10"/>
            <p:cNvGrpSpPr>
              <a:grpSpLocks/>
            </p:cNvGrpSpPr>
            <p:nvPr/>
          </p:nvGrpSpPr>
          <p:grpSpPr bwMode="auto">
            <a:xfrm rot="10800000">
              <a:off x="2705" y="2653"/>
              <a:ext cx="172" cy="516"/>
              <a:chOff x="2920" y="2070"/>
              <a:chExt cx="172" cy="516"/>
            </a:xfrm>
          </p:grpSpPr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V="1">
                <a:off x="3013" y="2084"/>
                <a:ext cx="0" cy="40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2932" y="2457"/>
                <a:ext cx="172" cy="142"/>
              </a:xfrm>
              <a:prstGeom prst="ellipse">
                <a:avLst/>
              </a:prstGeom>
              <a:solidFill>
                <a:srgbClr val="2D6F9E"/>
              </a:solidFill>
              <a:ln w="1905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 rot="5400000" flipV="1">
              <a:off x="3428" y="2502"/>
              <a:ext cx="0" cy="41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6813" name="Text Box 16"/>
            <p:cNvSpPr txBox="1">
              <a:spLocks noChangeArrowheads="1"/>
            </p:cNvSpPr>
            <p:nvPr/>
          </p:nvSpPr>
          <p:spPr bwMode="auto">
            <a:xfrm>
              <a:off x="2324" y="277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1</a:t>
              </a:r>
            </a:p>
          </p:txBody>
        </p:sp>
        <p:sp>
          <p:nvSpPr>
            <p:cNvPr id="76814" name="Text Box 17"/>
            <p:cNvSpPr txBox="1">
              <a:spLocks noChangeArrowheads="1"/>
            </p:cNvSpPr>
            <p:nvPr/>
          </p:nvSpPr>
          <p:spPr bwMode="auto">
            <a:xfrm>
              <a:off x="2682" y="2382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2</a:t>
              </a:r>
            </a:p>
          </p:txBody>
        </p:sp>
        <p:sp>
          <p:nvSpPr>
            <p:cNvPr id="76815" name="Text Box 18"/>
            <p:cNvSpPr txBox="1">
              <a:spLocks noChangeArrowheads="1"/>
            </p:cNvSpPr>
            <p:nvPr/>
          </p:nvSpPr>
          <p:spPr bwMode="auto">
            <a:xfrm>
              <a:off x="3074" y="2793"/>
              <a:ext cx="21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400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3</a:t>
              </a: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986" y="3829"/>
              <a:ext cx="3337" cy="73"/>
            </a:xfrm>
            <a:prstGeom prst="rect">
              <a:avLst/>
            </a:prstGeom>
            <a:solidFill>
              <a:schemeClr val="tx2"/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auto">
            <a:xfrm>
              <a:off x="2057" y="2741"/>
              <a:ext cx="0" cy="1065"/>
            </a:xfrm>
            <a:prstGeom prst="line">
              <a:avLst/>
            </a:prstGeom>
            <a:noFill/>
            <a:ln w="28575">
              <a:solidFill>
                <a:srgbClr val="2D6F9E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76818" name="Text Box 23"/>
            <p:cNvSpPr txBox="1">
              <a:spLocks noChangeArrowheads="1"/>
            </p:cNvSpPr>
            <p:nvPr/>
          </p:nvSpPr>
          <p:spPr bwMode="auto">
            <a:xfrm>
              <a:off x="1944" y="3072"/>
              <a:ext cx="246" cy="3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h</a:t>
              </a:r>
            </a:p>
          </p:txBody>
        </p:sp>
      </p:grpSp>
      <p:pic>
        <p:nvPicPr>
          <p:cNvPr id="76805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6975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3748088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7" descr="blue b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733800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457200" y="4759325"/>
            <a:ext cx="2819400" cy="495300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6903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Lets Do This Problem!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err="1">
                <a:latin typeface="Calibri" charset="0"/>
                <a:cs typeface="Arial" charset="0"/>
              </a:rPr>
              <a:t>E</a:t>
            </a:r>
            <a:r>
              <a:rPr lang="en-US" baseline="-25000" dirty="0" err="1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</a:t>
            </a:r>
            <a:r>
              <a:rPr lang="en-US" dirty="0" err="1">
                <a:latin typeface="Calibri" charset="0"/>
                <a:cs typeface="Arial" charset="0"/>
              </a:rPr>
              <a:t>E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endParaRPr lang="en-US" baseline="-25000" dirty="0">
              <a:latin typeface="Calibri" charset="0"/>
              <a:cs typeface="Arial" charset="0"/>
            </a:endParaRPr>
          </a:p>
          <a:p>
            <a:pPr marL="0" indent="0" algn="ctr">
              <a:buNone/>
            </a:pPr>
            <a:r>
              <a:rPr lang="en-US" dirty="0" err="1">
                <a:latin typeface="Calibri" charset="0"/>
                <a:cs typeface="Arial" charset="0"/>
              </a:rPr>
              <a:t>K</a:t>
            </a:r>
            <a:r>
              <a:rPr lang="en-US" baseline="-25000" dirty="0" err="1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+ </a:t>
            </a:r>
            <a:r>
              <a:rPr lang="en-US" dirty="0" err="1">
                <a:latin typeface="Calibri" charset="0"/>
                <a:cs typeface="Arial" charset="0"/>
              </a:rPr>
              <a:t>U</a:t>
            </a:r>
            <a:r>
              <a:rPr lang="en-US" baseline="-25000" dirty="0" err="1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</a:t>
            </a:r>
            <a:r>
              <a:rPr lang="en-US" dirty="0" err="1">
                <a:latin typeface="Calibri" charset="0"/>
                <a:cs typeface="Arial" charset="0"/>
              </a:rPr>
              <a:t>K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       </a:t>
            </a:r>
          </a:p>
          <a:p>
            <a:pPr marL="0" indent="0" algn="ctr">
              <a:buNone/>
            </a:pPr>
            <a:r>
              <a:rPr lang="en-US" dirty="0">
                <a:latin typeface="Calibri" charset="0"/>
                <a:cs typeface="Arial" charset="0"/>
              </a:rPr>
              <a:t>½ m v</a:t>
            </a:r>
            <a:r>
              <a:rPr lang="en-US" baseline="-25000" dirty="0">
                <a:latin typeface="Calibri" charset="0"/>
                <a:cs typeface="Arial" charset="0"/>
              </a:rPr>
              <a:t>o</a:t>
            </a:r>
            <a:r>
              <a:rPr lang="en-US" baseline="30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+ m g h</a:t>
            </a:r>
            <a:r>
              <a:rPr lang="en-US" baseline="-25000" dirty="0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½ m v</a:t>
            </a:r>
            <a:r>
              <a:rPr lang="en-US" baseline="-25000" dirty="0">
                <a:latin typeface="Calibri" charset="0"/>
                <a:cs typeface="Arial" charset="0"/>
              </a:rPr>
              <a:t>f</a:t>
            </a:r>
            <a:r>
              <a:rPr lang="en-US" baseline="30000" dirty="0">
                <a:latin typeface="Calibri" charset="0"/>
                <a:cs typeface="Arial" charset="0"/>
              </a:rPr>
              <a:t>2                     </a:t>
            </a:r>
          </a:p>
          <a:p>
            <a:pPr marL="0" indent="0" algn="ctr">
              <a:buNone/>
            </a:pPr>
            <a:r>
              <a:rPr lang="en-US" dirty="0">
                <a:latin typeface="Calibri" charset="0"/>
                <a:cs typeface="Arial" charset="0"/>
              </a:rPr>
              <a:t>   </a:t>
            </a:r>
            <a:r>
              <a:rPr lang="en-US" dirty="0" smtClean="0">
                <a:latin typeface="Calibri" charset="0"/>
                <a:cs typeface="Arial" charset="0"/>
              </a:rPr>
              <a:t>                     </a:t>
            </a:r>
            <a:r>
              <a:rPr lang="en-US" dirty="0">
                <a:latin typeface="Calibri" charset="0"/>
                <a:cs typeface="Arial" charset="0"/>
              </a:rPr>
              <a:t>½ v</a:t>
            </a:r>
            <a:r>
              <a:rPr lang="en-US" baseline="-25000" dirty="0">
                <a:latin typeface="Calibri" charset="0"/>
                <a:cs typeface="Arial" charset="0"/>
              </a:rPr>
              <a:t>o</a:t>
            </a:r>
            <a:r>
              <a:rPr lang="en-US" baseline="30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+ g h</a:t>
            </a:r>
            <a:r>
              <a:rPr lang="en-US" baseline="-25000" dirty="0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½ v</a:t>
            </a:r>
            <a:r>
              <a:rPr lang="en-US" baseline="-25000" dirty="0">
                <a:latin typeface="Calibri" charset="0"/>
                <a:cs typeface="Arial" charset="0"/>
              </a:rPr>
              <a:t>f</a:t>
            </a:r>
            <a:r>
              <a:rPr lang="en-US" baseline="30000" dirty="0">
                <a:latin typeface="Calibri" charset="0"/>
                <a:cs typeface="Arial" charset="0"/>
              </a:rPr>
              <a:t>2     </a:t>
            </a:r>
            <a:r>
              <a:rPr lang="en-US" dirty="0">
                <a:latin typeface="Calibri" charset="0"/>
                <a:cs typeface="Arial" charset="0"/>
              </a:rPr>
              <a:t>Masses cancel!</a:t>
            </a:r>
            <a:r>
              <a:rPr lang="en-US" baseline="30000" dirty="0">
                <a:latin typeface="Calibri" charset="0"/>
                <a:cs typeface="Arial" charset="0"/>
              </a:rPr>
              <a:t>  </a:t>
            </a:r>
          </a:p>
          <a:p>
            <a:pPr marL="0" indent="0" algn="ctr">
              <a:buNone/>
            </a:pPr>
            <a:r>
              <a:rPr lang="en-US" dirty="0">
                <a:latin typeface="Calibri" charset="0"/>
                <a:cs typeface="Arial" charset="0"/>
              </a:rPr>
              <a:t>½ (4)</a:t>
            </a:r>
            <a:r>
              <a:rPr lang="en-US" baseline="30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+</a:t>
            </a:r>
            <a:r>
              <a:rPr lang="en-US" baseline="30000" dirty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9.8 (2.3) = ½ v</a:t>
            </a:r>
            <a:r>
              <a:rPr lang="en-US" baseline="-25000" dirty="0">
                <a:latin typeface="Calibri" charset="0"/>
                <a:cs typeface="Arial" charset="0"/>
              </a:rPr>
              <a:t>f</a:t>
            </a:r>
            <a:r>
              <a:rPr lang="en-US" baseline="30000" dirty="0">
                <a:latin typeface="Calibri" charset="0"/>
                <a:cs typeface="Arial" charset="0"/>
              </a:rPr>
              <a:t>2                          </a:t>
            </a:r>
          </a:p>
          <a:p>
            <a:pPr marL="0" indent="0" algn="ctr">
              <a:buNone/>
            </a:pPr>
            <a:r>
              <a:rPr lang="en-US" dirty="0" smtClean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30.54 = ½ v</a:t>
            </a:r>
            <a:r>
              <a:rPr lang="en-US" baseline="-25000" dirty="0">
                <a:latin typeface="Calibri" charset="0"/>
                <a:cs typeface="Arial" charset="0"/>
              </a:rPr>
              <a:t>f</a:t>
            </a:r>
            <a:r>
              <a:rPr lang="en-US" baseline="30000" dirty="0">
                <a:latin typeface="Calibri" charset="0"/>
                <a:cs typeface="Arial" charset="0"/>
              </a:rPr>
              <a:t>2</a:t>
            </a:r>
            <a:endParaRPr lang="en-US" dirty="0">
              <a:latin typeface="Calibri" charset="0"/>
              <a:cs typeface="Arial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Calibri" charset="0"/>
                <a:cs typeface="Arial" charset="0"/>
              </a:rPr>
              <a:t>                   </a:t>
            </a:r>
            <a:r>
              <a:rPr lang="en-US" dirty="0" err="1">
                <a:latin typeface="Calibri" charset="0"/>
                <a:cs typeface="Arial" charset="0"/>
              </a:rPr>
              <a:t>v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baseline="30000" dirty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= 7.81 m/s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7782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FA8A0565-4935-7843-B1F6-493E71BC4406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26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435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Last Time: Kinetic </a:t>
            </a:r>
            <a:r>
              <a:rPr lang="en-US" dirty="0">
                <a:latin typeface="Trebuchet MS" charset="0"/>
                <a:cs typeface="Arial" charset="0"/>
              </a:rPr>
              <a:t>Energy</a:t>
            </a:r>
          </a:p>
        </p:txBody>
      </p:sp>
      <p:sp>
        <p:nvSpPr>
          <p:cNvPr id="43010" name="Content Placeholder 3"/>
          <p:cNvSpPr>
            <a:spLocks noGrp="1"/>
          </p:cNvSpPr>
          <p:nvPr>
            <p:ph idx="1"/>
          </p:nvPr>
        </p:nvSpPr>
        <p:spPr>
          <a:xfrm>
            <a:off x="457200" y="9842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Energy associated with velocity: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cs typeface="Arial" charset="0"/>
              </a:rPr>
              <a:t>Work changes kinetic energy: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43011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AE6B6678-5B09-5245-9F78-03C446BF394B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3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graphicFrame>
        <p:nvGraphicFramePr>
          <p:cNvPr id="430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7775166"/>
              </p:ext>
            </p:extLst>
          </p:nvPr>
        </p:nvGraphicFramePr>
        <p:xfrm>
          <a:off x="2362200" y="1712396"/>
          <a:ext cx="286385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Equation" r:id="rId3" imgW="672808" imgH="393529" progId="Equation.3">
                  <p:embed/>
                </p:oleObj>
              </mc:Choice>
              <mc:Fallback>
                <p:oleObj name="Equation" r:id="rId3" imgW="67280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712396"/>
                        <a:ext cx="286385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059225"/>
              </p:ext>
            </p:extLst>
          </p:nvPr>
        </p:nvGraphicFramePr>
        <p:xfrm>
          <a:off x="2362200" y="4495800"/>
          <a:ext cx="3127375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Equation" r:id="rId5" imgW="545626" imgH="177646" progId="Equation.3">
                  <p:embed/>
                </p:oleObj>
              </mc:Choice>
              <mc:Fallback>
                <p:oleObj name="Equation" r:id="rId5" imgW="545626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495800"/>
                        <a:ext cx="3127375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5029200"/>
            <a:ext cx="58420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391137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This Time: Potential </a:t>
            </a:r>
            <a:r>
              <a:rPr lang="en-US" dirty="0">
                <a:latin typeface="Trebuchet MS" charset="0"/>
                <a:cs typeface="Arial" charset="0"/>
              </a:rPr>
              <a:t>Energy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886398"/>
            <a:ext cx="8229600" cy="5239766"/>
          </a:xfrm>
        </p:spPr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Potential </a:t>
            </a:r>
            <a:r>
              <a:rPr lang="en-US" dirty="0" smtClean="0">
                <a:latin typeface="Calibri" charset="0"/>
                <a:cs typeface="Arial" charset="0"/>
              </a:rPr>
              <a:t>Energy:</a:t>
            </a:r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 smtClean="0">
              <a:latin typeface="Calibri" charset="0"/>
              <a:cs typeface="Arial" charset="0"/>
            </a:endParaRPr>
          </a:p>
          <a:p>
            <a:r>
              <a:rPr lang="en-US" dirty="0" smtClean="0">
                <a:latin typeface="Calibri" charset="0"/>
                <a:cs typeface="Arial" charset="0"/>
              </a:rPr>
              <a:t>Work </a:t>
            </a:r>
            <a:r>
              <a:rPr lang="en-US" dirty="0">
                <a:latin typeface="Calibri" charset="0"/>
                <a:cs typeface="Arial" charset="0"/>
              </a:rPr>
              <a:t>changes potential energy:  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8, Slide </a:t>
            </a:r>
            <a:fld id="{5AAC2266-6ABB-6046-8241-58B1F97CE8B2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4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1567405" y="1643068"/>
            <a:ext cx="739140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500" i="1" dirty="0" err="1">
                <a:effectLst/>
                <a:latin typeface="Times New Roman" charset="0"/>
                <a:cs typeface="Times New Roman" charset="0"/>
              </a:rPr>
              <a:t>U</a:t>
            </a:r>
            <a:r>
              <a:rPr lang="en-US" sz="4500" i="1" baseline="-25000" dirty="0" err="1">
                <a:effectLst/>
                <a:latin typeface="Times New Roman" charset="0"/>
                <a:cs typeface="Times New Roman" charset="0"/>
              </a:rPr>
              <a:t>gravity</a:t>
            </a:r>
            <a:r>
              <a:rPr lang="en-US" sz="4500" i="1" dirty="0">
                <a:effectLst/>
                <a:latin typeface="Times New Roman" charset="0"/>
                <a:cs typeface="Times New Roman" charset="0"/>
              </a:rPr>
              <a:t> = m g </a:t>
            </a:r>
            <a:r>
              <a:rPr lang="en-US" sz="4500" i="1" dirty="0" smtClean="0">
                <a:effectLst/>
                <a:latin typeface="Times New Roman" charset="0"/>
                <a:cs typeface="Times New Roman" charset="0"/>
              </a:rPr>
              <a:t>h</a:t>
            </a:r>
          </a:p>
          <a:p>
            <a:endParaRPr lang="en-US" sz="2400" i="1" dirty="0">
              <a:effectLst/>
              <a:latin typeface="Times New Roman" charset="0"/>
              <a:cs typeface="Times New Roman" charset="0"/>
            </a:endParaRPr>
          </a:p>
          <a:p>
            <a:r>
              <a:rPr lang="en-US" sz="4500" i="1" dirty="0" err="1">
                <a:effectLst/>
                <a:latin typeface="Times New Roman" charset="0"/>
                <a:cs typeface="Times New Roman" charset="0"/>
              </a:rPr>
              <a:t>U</a:t>
            </a:r>
            <a:r>
              <a:rPr lang="en-US" sz="4500" i="1" baseline="-25000" dirty="0" err="1">
                <a:effectLst/>
                <a:latin typeface="Times New Roman" charset="0"/>
                <a:cs typeface="Times New Roman" charset="0"/>
              </a:rPr>
              <a:t>spring</a:t>
            </a:r>
            <a:r>
              <a:rPr lang="en-US" sz="4500" i="1" baseline="-25000" dirty="0"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4500" i="1" dirty="0">
                <a:effectLst/>
                <a:latin typeface="Times New Roman" charset="0"/>
                <a:cs typeface="Times New Roman" charset="0"/>
              </a:rPr>
              <a:t>= ½ k x</a:t>
            </a:r>
            <a:r>
              <a:rPr lang="en-US" sz="4500" i="1" baseline="30000" dirty="0">
                <a:effectLst/>
                <a:latin typeface="Times New Roman" charset="0"/>
                <a:cs typeface="Times New Roman" charset="0"/>
              </a:rPr>
              <a:t>2</a:t>
            </a:r>
            <a:r>
              <a:rPr lang="en-US" sz="4500" i="1" dirty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	</a:t>
            </a:r>
          </a:p>
        </p:txBody>
      </p:sp>
      <p:graphicFrame>
        <p:nvGraphicFramePr>
          <p:cNvPr id="4403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444084"/>
              </p:ext>
            </p:extLst>
          </p:nvPr>
        </p:nvGraphicFramePr>
        <p:xfrm>
          <a:off x="2667000" y="5184775"/>
          <a:ext cx="28130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3" imgW="647419" imgH="177723" progId="Equation.3">
                  <p:embed/>
                </p:oleObj>
              </mc:Choice>
              <mc:Fallback>
                <p:oleObj name="Equation" r:id="rId3" imgW="647419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5184775"/>
                        <a:ext cx="2813050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802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Potential/Kinetic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8816"/>
            <a:ext cx="8229600" cy="4525963"/>
          </a:xfrm>
        </p:spPr>
        <p:txBody>
          <a:bodyPr/>
          <a:lstStyle/>
          <a:p>
            <a:pPr algn="ctr"/>
            <a:r>
              <a:rPr lang="en-US" dirty="0" smtClean="0"/>
              <a:t>Potential and Kinetic Energy </a:t>
            </a:r>
          </a:p>
          <a:p>
            <a:pPr algn="ctr"/>
            <a:r>
              <a:rPr lang="en-US" dirty="0" smtClean="0"/>
              <a:t>connected through work!</a:t>
            </a:r>
            <a:endParaRPr lang="en-US" dirty="0"/>
          </a:p>
        </p:txBody>
      </p:sp>
      <p:graphicFrame>
        <p:nvGraphicFramePr>
          <p:cNvPr id="4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606948"/>
              </p:ext>
            </p:extLst>
          </p:nvPr>
        </p:nvGraphicFramePr>
        <p:xfrm>
          <a:off x="483635" y="2268125"/>
          <a:ext cx="3409707" cy="931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Equation" r:id="rId3" imgW="647419" imgH="177723" progId="Equation.3">
                  <p:embed/>
                </p:oleObj>
              </mc:Choice>
              <mc:Fallback>
                <p:oleObj name="Equation" r:id="rId3" imgW="647419" imgH="17772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635" y="2268125"/>
                        <a:ext cx="3409707" cy="931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092449"/>
              </p:ext>
            </p:extLst>
          </p:nvPr>
        </p:nvGraphicFramePr>
        <p:xfrm>
          <a:off x="4697888" y="2268125"/>
          <a:ext cx="3127375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Equation" r:id="rId5" imgW="545626" imgH="177646" progId="Equation.3">
                  <p:embed/>
                </p:oleObj>
              </mc:Choice>
              <mc:Fallback>
                <p:oleObj name="Equation" r:id="rId5" imgW="545626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7888" y="2268125"/>
                        <a:ext cx="3127375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31288" y="2801525"/>
            <a:ext cx="584200" cy="4000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Net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20745"/>
              </p:ext>
            </p:extLst>
          </p:nvPr>
        </p:nvGraphicFramePr>
        <p:xfrm>
          <a:off x="2371552" y="4258507"/>
          <a:ext cx="3890024" cy="99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6" name="Equation" r:id="rId7" imgW="698500" imgH="177800" progId="Equation.3">
                  <p:embed/>
                </p:oleObj>
              </mc:Choice>
              <mc:Fallback>
                <p:oleObj name="Equation" r:id="rId7" imgW="6985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71552" y="4258507"/>
                        <a:ext cx="3890024" cy="990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03347" y="5256335"/>
            <a:ext cx="77362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Kinetic Energy Gained = Potential Energy Lost</a:t>
            </a:r>
          </a:p>
          <a:p>
            <a:r>
              <a:rPr lang="en-US" sz="3200" dirty="0" smtClean="0"/>
              <a:t>Potential Energy Gained = Kinetic Energy Lost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00613" y="3042855"/>
            <a:ext cx="1256680" cy="144204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005608" y="3199445"/>
            <a:ext cx="873061" cy="105906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34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/>
          <p:cNvPicPr>
            <a:picLocks noChangeAspect="1"/>
          </p:cNvPicPr>
          <p:nvPr/>
        </p:nvPicPr>
        <p:blipFill>
          <a:blip r:embed="rId2"/>
          <a:srcRect l="-21058" r="-21058"/>
          <a:stretch>
            <a:fillRect/>
          </a:stretch>
        </p:blipFill>
        <p:spPr>
          <a:xfrm>
            <a:off x="3869671" y="3400218"/>
            <a:ext cx="5028781" cy="2765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5466"/>
            <a:ext cx="8229600" cy="349266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Two froghoppers sitting on the ground aim at the same </a:t>
            </a:r>
            <a:r>
              <a:rPr lang="en-US" sz="2400" dirty="0" smtClean="0"/>
              <a:t>leaf. Which </a:t>
            </a:r>
            <a:r>
              <a:rPr lang="en-US" sz="2400" dirty="0"/>
              <a:t>froghopper experiences the greatest change in kinetic energy from the start of the jump to when it reaches the leaf</a:t>
            </a:r>
            <a:r>
              <a:rPr lang="en-US" sz="2400" dirty="0" smtClean="0"/>
              <a:t>?</a:t>
            </a:r>
          </a:p>
          <a:p>
            <a:pPr lvl="1"/>
            <a:r>
              <a:rPr lang="en-US" sz="3200" dirty="0" smtClean="0"/>
              <a:t>Frog A</a:t>
            </a:r>
          </a:p>
          <a:p>
            <a:pPr lvl="1"/>
            <a:r>
              <a:rPr lang="en-US" sz="3200" dirty="0" smtClean="0"/>
              <a:t>Frog B</a:t>
            </a:r>
          </a:p>
          <a:p>
            <a:pPr lvl="2"/>
            <a:r>
              <a:rPr lang="en-US" sz="2400" dirty="0" smtClean="0"/>
              <a:t>STUDENT EXPLANATION</a:t>
            </a:r>
          </a:p>
          <a:p>
            <a:pPr lvl="1"/>
            <a:r>
              <a:rPr lang="en-US" sz="3200" dirty="0" smtClean="0"/>
              <a:t>Both</a:t>
            </a:r>
          </a:p>
          <a:p>
            <a:pPr lvl="2"/>
            <a:r>
              <a:rPr lang="en-US" sz="2400" dirty="0" smtClean="0"/>
              <a:t>STUDENT EXPLANATION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806920" y="2500433"/>
            <a:ext cx="3862637" cy="183894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441875" y="5211975"/>
            <a:ext cx="314831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Popular Answers</a:t>
            </a: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H="1" flipV="1">
            <a:off x="2473678" y="4339378"/>
            <a:ext cx="542354" cy="87259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943" y="2301410"/>
            <a:ext cx="2574509" cy="193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9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/>
          <p:cNvPicPr>
            <a:picLocks noChangeAspect="1"/>
          </p:cNvPicPr>
          <p:nvPr/>
        </p:nvPicPr>
        <p:blipFill>
          <a:blip r:embed="rId2"/>
          <a:srcRect l="-21058" r="-21058"/>
          <a:stretch>
            <a:fillRect/>
          </a:stretch>
        </p:blipFill>
        <p:spPr>
          <a:xfrm>
            <a:off x="3981690" y="2288150"/>
            <a:ext cx="5028781" cy="2765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5466"/>
            <a:ext cx="8229600" cy="3492668"/>
          </a:xfrm>
        </p:spPr>
        <p:txBody>
          <a:bodyPr>
            <a:normAutofit/>
          </a:bodyPr>
          <a:lstStyle/>
          <a:p>
            <a:r>
              <a:rPr lang="en-US" sz="2400" dirty="0"/>
              <a:t>Two froghoppers sitting on the ground aim at the same </a:t>
            </a:r>
            <a:r>
              <a:rPr lang="en-US" sz="2400" dirty="0" smtClean="0"/>
              <a:t>leaf. Which </a:t>
            </a:r>
            <a:r>
              <a:rPr lang="en-US" sz="2400" dirty="0"/>
              <a:t>froghopper experiences the greatest change in kinetic energy from the start of the jump to when it reaches the leaf</a:t>
            </a:r>
            <a:r>
              <a:rPr lang="en-US" sz="2400" dirty="0" smtClean="0"/>
              <a:t>?</a:t>
            </a:r>
          </a:p>
          <a:p>
            <a:pPr lvl="1"/>
            <a:r>
              <a:rPr lang="en-US" sz="3200" dirty="0" smtClean="0"/>
              <a:t>Frog A</a:t>
            </a:r>
          </a:p>
          <a:p>
            <a:pPr lvl="1"/>
            <a:r>
              <a:rPr lang="en-US" sz="3200" dirty="0" smtClean="0"/>
              <a:t>Frog B</a:t>
            </a:r>
          </a:p>
          <a:p>
            <a:pPr lvl="1"/>
            <a:r>
              <a:rPr lang="en-US" sz="3200" dirty="0" smtClean="0"/>
              <a:t>Both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806921" y="3810184"/>
            <a:ext cx="1666754" cy="529192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68345" y="5377210"/>
            <a:ext cx="382668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Same ΔU </a:t>
            </a:r>
            <a:r>
              <a:rPr lang="en-US" sz="3200" dirty="0" smtClean="0">
                <a:sym typeface="Wingdings"/>
              </a:rPr>
              <a:t></a:t>
            </a:r>
            <a:r>
              <a:rPr lang="en-US" sz="3200" dirty="0" smtClean="0"/>
              <a:t>  Same ΔK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473677" y="4339377"/>
            <a:ext cx="1190537" cy="103783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854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l="2357" r="2682"/>
          <a:stretch/>
        </p:blipFill>
        <p:spPr>
          <a:xfrm>
            <a:off x="6447393" y="2231260"/>
            <a:ext cx="2434183" cy="22755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393" y="4506787"/>
            <a:ext cx="2574509" cy="19321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902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2</a:t>
            </a:r>
            <a:r>
              <a:rPr lang="en-US" sz="2400" dirty="0" smtClean="0"/>
              <a:t>.  Ann </a:t>
            </a:r>
            <a:r>
              <a:rPr lang="en-US" sz="2400" dirty="0"/>
              <a:t>sets </a:t>
            </a:r>
            <a:r>
              <a:rPr lang="en-US" sz="2400" dirty="0" smtClean="0"/>
              <a:t>her coordinate system </a:t>
            </a:r>
            <a:r>
              <a:rPr lang="en-US" sz="2400" dirty="0"/>
              <a:t>on the ground while Malcolm </a:t>
            </a:r>
            <a:r>
              <a:rPr lang="en-US" sz="2400" dirty="0" smtClean="0"/>
              <a:t>	sets his coordinate system on </a:t>
            </a:r>
            <a:r>
              <a:rPr lang="en-US" sz="2400" dirty="0"/>
              <a:t>the leaf. What is the change in </a:t>
            </a:r>
            <a:r>
              <a:rPr lang="en-US" sz="2400" dirty="0" smtClean="0"/>
              <a:t>	the </a:t>
            </a:r>
            <a:r>
              <a:rPr lang="en-US" sz="2400" dirty="0"/>
              <a:t>gravitational potential energy of the froghopper as </a:t>
            </a:r>
            <a:r>
              <a:rPr lang="en-US" sz="2400" dirty="0" smtClean="0"/>
              <a:t>	measured </a:t>
            </a:r>
            <a:r>
              <a:rPr lang="en-US" sz="2400" dirty="0"/>
              <a:t>by each scientist</a:t>
            </a:r>
            <a:r>
              <a:rPr lang="en-US" sz="2400" dirty="0" smtClean="0"/>
              <a:t>?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400" dirty="0" smtClean="0"/>
              <a:t>ΔU measured by Ann is greater</a:t>
            </a:r>
          </a:p>
          <a:p>
            <a:pPr lvl="2"/>
            <a:r>
              <a:rPr lang="en-US" sz="1600" dirty="0" smtClean="0"/>
              <a:t>Student Explanation</a:t>
            </a:r>
          </a:p>
          <a:p>
            <a:pPr lvl="1"/>
            <a:r>
              <a:rPr lang="en-US" sz="2400" dirty="0" smtClean="0"/>
              <a:t>ΔU measured by Malcolm is greater</a:t>
            </a:r>
          </a:p>
          <a:p>
            <a:pPr lvl="2"/>
            <a:r>
              <a:rPr lang="en-US" sz="1600" dirty="0" smtClean="0"/>
              <a:t>Student Explanation</a:t>
            </a:r>
          </a:p>
          <a:p>
            <a:pPr lvl="1"/>
            <a:r>
              <a:rPr lang="en-US" sz="2400" dirty="0" smtClean="0"/>
              <a:t>Ann and Malcolm measure the same ΔU</a:t>
            </a:r>
          </a:p>
          <a:p>
            <a:pPr lvl="2"/>
            <a:r>
              <a:rPr lang="en-US" sz="1600" dirty="0" smtClean="0"/>
              <a:t>Student Explanation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707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2</a:t>
            </a:r>
            <a:r>
              <a:rPr lang="en-US" sz="2400" dirty="0" smtClean="0"/>
              <a:t>.  Ann </a:t>
            </a:r>
            <a:r>
              <a:rPr lang="en-US" sz="2400" dirty="0"/>
              <a:t>sets </a:t>
            </a:r>
            <a:r>
              <a:rPr lang="en-US" sz="2400" dirty="0" smtClean="0"/>
              <a:t>her coordinate system </a:t>
            </a:r>
            <a:r>
              <a:rPr lang="en-US" sz="2400" dirty="0"/>
              <a:t>on the ground while Malcolm </a:t>
            </a:r>
            <a:r>
              <a:rPr lang="en-US" sz="2400" dirty="0" smtClean="0"/>
              <a:t>	sets his coordinate system on </a:t>
            </a:r>
            <a:r>
              <a:rPr lang="en-US" sz="2400" dirty="0"/>
              <a:t>the leaf. What is the change in </a:t>
            </a:r>
            <a:r>
              <a:rPr lang="en-US" sz="2400" dirty="0" smtClean="0"/>
              <a:t>	the </a:t>
            </a:r>
            <a:r>
              <a:rPr lang="en-US" sz="2400" dirty="0"/>
              <a:t>gravitational potential energy of the froghopper as </a:t>
            </a:r>
            <a:r>
              <a:rPr lang="en-US" sz="2400" dirty="0" smtClean="0"/>
              <a:t>	measured </a:t>
            </a:r>
            <a:r>
              <a:rPr lang="en-US" sz="2400" dirty="0"/>
              <a:t>by each scientist</a:t>
            </a:r>
            <a:r>
              <a:rPr lang="en-US" sz="2400" dirty="0" smtClean="0"/>
              <a:t>?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400" dirty="0" smtClean="0"/>
              <a:t>ΔU measured by Ann is greater</a:t>
            </a:r>
          </a:p>
          <a:p>
            <a:pPr lvl="1"/>
            <a:r>
              <a:rPr lang="en-US" sz="2400" dirty="0" smtClean="0"/>
              <a:t>ΔU measured by Malcolm is greater</a:t>
            </a:r>
          </a:p>
          <a:p>
            <a:pPr lvl="1"/>
            <a:r>
              <a:rPr lang="en-US" sz="2400" dirty="0" smtClean="0"/>
              <a:t>Ann and Malcolm measure the same Δ</a:t>
            </a:r>
            <a:r>
              <a:rPr lang="en-US" sz="2400" dirty="0"/>
              <a:t>U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l="2357" r="2682"/>
          <a:stretch/>
        </p:blipFill>
        <p:spPr>
          <a:xfrm>
            <a:off x="6539990" y="3572047"/>
            <a:ext cx="2434183" cy="22755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6921" y="3673141"/>
            <a:ext cx="5833640" cy="529192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71003" y="4947779"/>
            <a:ext cx="39298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ΔU </a:t>
            </a:r>
            <a:r>
              <a:rPr lang="en-US" sz="3200" dirty="0" smtClean="0">
                <a:sym typeface="Wingdings"/>
              </a:rPr>
              <a:t>same in both cases</a:t>
            </a:r>
            <a:endParaRPr lang="en-US" sz="32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320282" y="4202333"/>
            <a:ext cx="211650" cy="74087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65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2195</TotalTime>
  <Words>1244</Words>
  <Application>Microsoft Macintosh PowerPoint</Application>
  <PresentationFormat>On-screen Show (4:3)</PresentationFormat>
  <Paragraphs>245</Paragraphs>
  <Slides>26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Microsoft Equation</vt:lpstr>
      <vt:lpstr>Microsoft Equation 3.0</vt:lpstr>
      <vt:lpstr>Classical Mechanics  Lecture 10: </vt:lpstr>
      <vt:lpstr>Things you asked about:</vt:lpstr>
      <vt:lpstr>Last Time: Kinetic Energy</vt:lpstr>
      <vt:lpstr>This Time: Potential Energy</vt:lpstr>
      <vt:lpstr>Potential/Kinetic Connection</vt:lpstr>
      <vt:lpstr>Checkpoint 1A</vt:lpstr>
      <vt:lpstr>Checkpoint 1A</vt:lpstr>
      <vt:lpstr>Checkpoint 1B</vt:lpstr>
      <vt:lpstr>Checkpoint 1B</vt:lpstr>
      <vt:lpstr>Total Mechanical Energy</vt:lpstr>
      <vt:lpstr>Conservation of Energy</vt:lpstr>
      <vt:lpstr>Bowling Ball Demo!</vt:lpstr>
      <vt:lpstr>Bowling Ball Breakdown</vt:lpstr>
      <vt:lpstr>When Energy Isn’t Conserved</vt:lpstr>
      <vt:lpstr>Checkpoint 2</vt:lpstr>
      <vt:lpstr>Checkpoint 2</vt:lpstr>
      <vt:lpstr>Checkpoint 2</vt:lpstr>
      <vt:lpstr>Clicker Question</vt:lpstr>
      <vt:lpstr>Conservation of Energy Problem Solving</vt:lpstr>
      <vt:lpstr>Lets Do This Problem!</vt:lpstr>
      <vt:lpstr>Lets Do This Problem!</vt:lpstr>
      <vt:lpstr>Lets Do This Problem!</vt:lpstr>
      <vt:lpstr>Lets Do This Problem!</vt:lpstr>
      <vt:lpstr>Lets get it started…</vt:lpstr>
      <vt:lpstr>Lets Do This Problem!</vt:lpstr>
      <vt:lpstr>Lets Do This Problem!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28</cp:revision>
  <dcterms:created xsi:type="dcterms:W3CDTF">2015-05-06T20:10:32Z</dcterms:created>
  <dcterms:modified xsi:type="dcterms:W3CDTF">2015-05-09T02:20:02Z</dcterms:modified>
</cp:coreProperties>
</file>